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</p:sldIdLst>
  <p:sldSz cy="5143500" cx="9144000"/>
  <p:notesSz cx="6858000" cy="9144000"/>
  <p:embeddedFontLst>
    <p:embeddedFont>
      <p:font typeface="Roboto"/>
      <p:regular r:id="rId110"/>
      <p:bold r:id="rId111"/>
      <p:italic r:id="rId112"/>
      <p:boldItalic r:id="rId113"/>
    </p:embeddedFont>
    <p:embeddedFont>
      <p:font typeface="Roboto Medium"/>
      <p:regular r:id="rId114"/>
      <p:bold r:id="rId115"/>
      <p:italic r:id="rId116"/>
      <p:boldItalic r:id="rId117"/>
    </p:embeddedFont>
    <p:embeddedFont>
      <p:font typeface="Lexend Light"/>
      <p:regular r:id="rId118"/>
      <p:bold r:id="rId119"/>
    </p:embeddedFont>
    <p:embeddedFont>
      <p:font typeface="Nunito"/>
      <p:regular r:id="rId120"/>
      <p:bold r:id="rId121"/>
      <p:italic r:id="rId122"/>
      <p:boldItalic r:id="rId123"/>
    </p:embeddedFont>
    <p:embeddedFont>
      <p:font typeface="Maven Pro"/>
      <p:regular r:id="rId124"/>
      <p:bold r:id="rId125"/>
    </p:embeddedFont>
    <p:embeddedFont>
      <p:font typeface="Outfit"/>
      <p:regular r:id="rId126"/>
      <p:bold r:id="rId127"/>
    </p:embeddedFont>
    <p:embeddedFont>
      <p:font typeface="Lexend"/>
      <p:regular r:id="rId128"/>
      <p:bold r:id="rId129"/>
    </p:embeddedFont>
    <p:embeddedFont>
      <p:font typeface="Gill Sans"/>
      <p:regular r:id="rId130"/>
      <p:bold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78A5E7-6531-43A7-8750-66BDF094A20B}">
  <a:tblStyle styleId="{4778A5E7-6531-43A7-8750-66BDF094A20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font" Target="fonts/Lexend-bold.fntdata"/><Relationship Id="rId128" Type="http://schemas.openxmlformats.org/officeDocument/2006/relationships/font" Target="fonts/Lexend-regular.fntdata"/><Relationship Id="rId127" Type="http://schemas.openxmlformats.org/officeDocument/2006/relationships/font" Target="fonts/Outfit-bold.fntdata"/><Relationship Id="rId126" Type="http://schemas.openxmlformats.org/officeDocument/2006/relationships/font" Target="fonts/Outfit-regular.fntdata"/><Relationship Id="rId26" Type="http://schemas.openxmlformats.org/officeDocument/2006/relationships/slide" Target="slides/slide19.xml"/><Relationship Id="rId121" Type="http://schemas.openxmlformats.org/officeDocument/2006/relationships/font" Target="fonts/Nunito-bold.fntdata"/><Relationship Id="rId25" Type="http://schemas.openxmlformats.org/officeDocument/2006/relationships/slide" Target="slides/slide18.xml"/><Relationship Id="rId120" Type="http://schemas.openxmlformats.org/officeDocument/2006/relationships/font" Target="fonts/Nunit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MavenPro-bold.fntdata"/><Relationship Id="rId29" Type="http://schemas.openxmlformats.org/officeDocument/2006/relationships/slide" Target="slides/slide22.xml"/><Relationship Id="rId124" Type="http://schemas.openxmlformats.org/officeDocument/2006/relationships/font" Target="fonts/MavenPro-regular.fntdata"/><Relationship Id="rId123" Type="http://schemas.openxmlformats.org/officeDocument/2006/relationships/font" Target="fonts/Nunito-boldItalic.fntdata"/><Relationship Id="rId122" Type="http://schemas.openxmlformats.org/officeDocument/2006/relationships/font" Target="fonts/Nunito-italic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font" Target="fonts/LexendLight-regular.fntdata"/><Relationship Id="rId117" Type="http://schemas.openxmlformats.org/officeDocument/2006/relationships/font" Target="fonts/RobotoMedium-boldItalic.fntdata"/><Relationship Id="rId116" Type="http://schemas.openxmlformats.org/officeDocument/2006/relationships/font" Target="fonts/RobotoMedium-italic.fntdata"/><Relationship Id="rId115" Type="http://schemas.openxmlformats.org/officeDocument/2006/relationships/font" Target="fonts/RobotoMedium-bold.fntdata"/><Relationship Id="rId119" Type="http://schemas.openxmlformats.org/officeDocument/2006/relationships/font" Target="fonts/LexendLight-bold.fntdata"/><Relationship Id="rId15" Type="http://schemas.openxmlformats.org/officeDocument/2006/relationships/slide" Target="slides/slide8.xml"/><Relationship Id="rId110" Type="http://schemas.openxmlformats.org/officeDocument/2006/relationships/font" Target="fonts/Roboto-regular.fntdata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font" Target="fonts/RobotoMedium-regular.fntdata"/><Relationship Id="rId18" Type="http://schemas.openxmlformats.org/officeDocument/2006/relationships/slide" Target="slides/slide11.xml"/><Relationship Id="rId113" Type="http://schemas.openxmlformats.org/officeDocument/2006/relationships/font" Target="fonts/Roboto-boldItalic.fntdata"/><Relationship Id="rId112" Type="http://schemas.openxmlformats.org/officeDocument/2006/relationships/font" Target="fonts/Roboto-italic.fntdata"/><Relationship Id="rId111" Type="http://schemas.openxmlformats.org/officeDocument/2006/relationships/font" Target="fonts/Roboto-bold.fntdata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1" Type="http://schemas.openxmlformats.org/officeDocument/2006/relationships/font" Target="fonts/GillSans-bold.fntdata"/><Relationship Id="rId130" Type="http://schemas.openxmlformats.org/officeDocument/2006/relationships/font" Target="fonts/GillSans-regular.fntdata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038/476018a" TargetMode="External"/><Relationship Id="rId3" Type="http://schemas.openxmlformats.org/officeDocument/2006/relationships/hyperlink" Target="https://doi.org/10.1038/476018a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145/2460296.2460307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assy-tech.blogspot.com/2014/05/gis-digital-humanities-classroom.html" TargetMode="External"/><Relationship Id="rId3" Type="http://schemas.openxmlformats.org/officeDocument/2006/relationships/hyperlink" Target="http://classy-tech.blogspot.com/2014/05/gis-digital-humanities-classroom.html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resident.gov.tw/News/23769" TargetMode="External"/><Relationship Id="rId3" Type="http://schemas.openxmlformats.org/officeDocument/2006/relationships/hyperlink" Target="http://blog.pulipuli.info/2017/10/text-analyzer-for-text-mining.html" TargetMode="External"/><Relationship Id="rId4" Type="http://schemas.openxmlformats.org/officeDocument/2006/relationships/hyperlink" Target="http://blog.pulipuli.info/2017/03/jieba-js-online-chinese-analyzer-jieba.htm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lettier/how-does-lda-work-ill-explain-using-emoji-108abf40fa7d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lettier/how-does-lda-work-ill-explain-using-emoji-108abf40fa7d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pulipuli.info/2017/11/fasttag-identify-part-of-speech-in.htm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named-entity-recognition-and-classification-with-scikit-learn-f05372f07ba2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named-entity-recognition-and-classification-with-scikit-learn-f05372f07ba2" TargetMode="External"/><Relationship Id="rId3" Type="http://schemas.openxmlformats.org/officeDocument/2006/relationships/hyperlink" Target="https://www.reuters.com/article/us-usa-fbi-strzok/fbi-agent-strzok-who-criticized-trump-in-text-messages-is-fired-idUSKBN1KY1TU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tterevaluation.org/en/evaluation-options/phrase_net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chance.org.tw/%E7%B1%A4%E8%A9%A9%E9%9B%86/%E9%9B%B7%E9%9B%A8%E5%B8%AB%E4%B8%80%E7%99%BE%E7%B1%A4/%E7%B1%A4%E8%A9%A9%E7%B6%B2%E2%80%A7%E9%9B%B7%E9%9B%A8%E5%B8%AB%E4%B8%80%E7%99%BE%E7%B1%A4.htm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ltk.org/book/ch02.html#fig-wn-hierarchy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ltk.org/book/ch02.html#fig-wn-hierarchy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Relationship Id="rId3" Type="http://schemas.openxmlformats.org/officeDocument/2006/relationships/hyperlink" Target="https://blog.xuite.net/humira51/wretch/188490588-%E6%9D%B1%E8%A5%BF%E6%A9%AB%E8%B2%AB%E5%85%AC%E8%B7%AF%E7%89%8C%E6%A8%93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chance.org.tw/%E7%B1%A4%E8%A9%A9%E9%9B%86/%E9%9B%B7%E9%9B%A8%E5%B8%AB%E4%B8%80%E7%99%BE%E7%B1%A4/%E7%B1%A4%E8%A9%A9%E7%B6%B2%E2%80%A7%E9%9B%B7%E9%9B%A8%E5%B8%AB%E4%B8%80%E7%99%BE%E7%B1%A4.htm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c.ai/predict-movie-reviews-with-bert/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cebook.com/manucartoons/photos/a.113566055350963/549179125122985/?type=3&amp;__xts__%5B0%5D=68.ARB-oPXig7LaPmCXIhxkdsR6-r237BDWU-qU7fV0w649b3hcD9ADbrL4kd-oQ9WdnJT4ISRnmwuWpPdgGm8el_2o0noODhH77lUAinMfAOeTLIR2Fx10w3AcBWAvy-NA_2bWsBIhcD1_V6aCGP2xgszQl62ofgpb2MQR1JSeQjIM03ckYbTrandP3Mi2AUfEvIq8MXXla0XoGOnfUSH2HYJOr8jj5tSAO2eGwR5rTnQxtKctp5RjmzuAG8NHbfSX2NtZvAln_pqIldl0hjmpbQItYrgo3LkPTF2-U1Dk794pMSPsDubOqSEoDZeN8sYRphQ&amp;__tn__=-R" TargetMode="Externa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60a395acae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60a395acae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b2b5e5bb9_15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b2b5e5bb9_15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Moretti [Mor13] describes distant reading as ‘a little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pact with the devil: we know how to read texts, now let’s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not to read them’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25f2fb515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125f2fb515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25f2fb515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125f2fb515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什麼時候ＵＸ跟數據成為了最可怕的武器 — 從《脫歐之戰》反觀台灣 – 本丸 Ben Wan – Medium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160a395acae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160a395acae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a07704c6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a07704c6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b2b5e5bb9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b2b5e5bb9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a07704c6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a07704c6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Butler, D. (2011). Computing giants launch free science metrics. </a:t>
            </a:r>
            <a:r>
              <a:rPr i="1" lang="en"/>
              <a:t>Nature</a:t>
            </a:r>
            <a:r>
              <a:rPr lang="en"/>
              <a:t>, </a:t>
            </a:r>
            <a:r>
              <a:rPr i="1" lang="en"/>
              <a:t>476</a:t>
            </a:r>
            <a:r>
              <a:rPr lang="en"/>
              <a:t>(7358), 18-18. doi:</a:t>
            </a:r>
            <a:r>
              <a:rPr lang="en" u="sng">
                <a:solidFill>
                  <a:schemeClr val="hlink"/>
                </a:solidFill>
                <a:hlinkClick r:id="rId2"/>
              </a:rPr>
              <a:t>10.1038/476018a</a:t>
            </a:r>
            <a:endParaRPr u="sng">
              <a:solidFill>
                <a:schemeClr val="hlink"/>
              </a:solid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b2b5e5bb9_2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b2b5e5bb9_2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b2b5e5bb9_2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b2b5e5bb9_2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Southavilay, V., Yacef, K., Reimann, P., &amp; Calvo, R. A. (2013). Analysis of Collaborative Writing Processes Using Revision Maps and Probabilistic Topic Models. In </a:t>
            </a:r>
            <a:r>
              <a:rPr i="1" lang="en"/>
              <a:t>Proceedings of the Third International Conference on Learning Analytics and Knowledge</a:t>
            </a:r>
            <a:r>
              <a:rPr lang="en"/>
              <a:t> (pp. 38–47). New York, NY, USA: ACM. doi:</a:t>
            </a:r>
            <a:r>
              <a:rPr lang="en" u="sng">
                <a:solidFill>
                  <a:schemeClr val="hlink"/>
                </a:solidFill>
                <a:hlinkClick r:id="rId2"/>
              </a:rPr>
              <a:t>10.1145/2460296.2460307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5b2b5e5bb9_2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5b2b5e5bb9_2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Tagliaferri, L. (2014, May). GIS: Digital Humanities &amp; Classroom Applications. </a:t>
            </a:r>
            <a:r>
              <a:rPr i="1" lang="en"/>
              <a:t>Classy Tech</a:t>
            </a:r>
            <a:r>
              <a:rPr lang="en"/>
              <a:t>. Retrieved from</a:t>
            </a:r>
            <a:r>
              <a:rPr lang="en"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http://classy-tech.blogspot.com/2014/05/gis-digital-humanities-classroom.html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b2b5e5bb9_15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b2b5e5bb9_15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字詞與主題分析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命名實體與詞性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順序分析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特徵分析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資料探勘實際應用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b2b5e5bb9_2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b2b5e5bb9_2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5b2b5e5bb9_2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5b2b5e5bb9_2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https://www.president.gov.tw/News/23769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http://blog.pulipuli.info/2017/10/text-analyzer-for-text-mining.html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http://blog.pulipuli.info/2017/03/jieba-js-online-chinese-analyzer-jieba.html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c81149e9_6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24c81149e9_6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b2b5e5bb9_2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b2b5e5bb9_2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多個點簇反映了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文件集合有關的不同主題內容 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[Wise 1999]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b2b5e5bb9_1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b2b5e5bb9_1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b2b5e5bb9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5b2b5e5bb9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5b2b5e5bb9_1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5b2b5e5bb9_1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5b2b5e5bb9_1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5b2b5e5bb9_1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b2b5e5bb9_1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5b2b5e5bb9_1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25f2fb51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25f2fb51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https://medium.com/@lettier/how-does-lda-work-ill-explain-using-emoji-108abf40fa7d</a:t>
            </a:r>
            <a:br>
              <a:rPr lang="en"/>
            </a:br>
            <a:r>
              <a:rPr lang="en"/>
              <a:t>https://pixabay.com/vectors/comic-characters-critical-thought-2026313/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b2b5e5bb9_13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b2b5e5bb9_13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https://medium.com/@lettier/how-does-lda-work-ill-explain-using-emoji-108abf40fa7d</a:t>
            </a:r>
            <a:br>
              <a:rPr lang="en"/>
            </a:br>
            <a:r>
              <a:rPr lang="en"/>
              <a:t>https://pixabay.com/vectors/comic-characters-critical-thought-2026313/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b2b5e5bb9_13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b2b5e5bb9_13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b2b5e5bb9_13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5b2b5e5bb9_13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4c81149e9_4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24c81149e9_4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b2b5e5bb9_13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5b2b5e5bb9_13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5b2b5e5bb9_13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5b2b5e5bb9_13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colonies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5b2b5e5bb9_13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5b2b5e5bb9_13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b2b5e5bb9_13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5b2b5e5bb9_13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b2b5e5bb9_13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5b2b5e5bb9_13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http://blog.pulipuli.info/2017/11/fasttag-identify-part-of-speech-in.html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b2b5e5bb9_13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5b2b5e5bb9_13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5b2b5e5bb9_13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5b2b5e5bb9_13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https://towardsdatascience.com/named-entity-recognition-and-classification-with-scikit-learn-f05372f07ba2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info about entities: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= Geographical 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 = Organization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= Person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gpe = Geopolitical 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 = Time indicator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= Artifact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 =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 = Natural Phenomenon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5b2b5e5bb9_13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5b2b5e5bb9_13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https://towardsdatascience.com/named-entity-recognition-and-classification-with-scikit-learn-f05372f07ba2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info about entities: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= Geographical 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 = Organization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= Person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gpe = Geopolitical 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 = Time indicator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= Artifact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 =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 = Natural Phenomenon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https://www.reuters.com/article/us-usa-fbi-strzok/fbi-agent-strzok-who-criticized-trump-in-text-messages-is-fired-idUSKBN1KY1TU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b2b5e5bb9_13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5b2b5e5bb9_13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b2b5e5bb9_13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5b2b5e5bb9_13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湯瑪斯·傑佛遜 (Thomas Jefferson)</a:t>
            </a:r>
            <a:br>
              <a:rPr lang="en"/>
            </a:br>
            <a:r>
              <a:rPr lang="en"/>
              <a:t>Fami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b2b5e5bb9_2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b2b5e5bb9_2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b2b5e5bb9_13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b2b5e5bb9_13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b2b5e5bb9_13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5b2b5e5bb9_13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b2b5e5bb9_13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b2b5e5bb9_13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b2b5e5bb9_13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b2b5e5bb9_13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b2b5e5bb9_13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b2b5e5bb9_13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b2b5e5bb9_2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b2b5e5bb9_2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5b2b5e5bb9_13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5b2b5e5bb9_13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b2b5e5bb9_13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b2b5e5bb9_13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https://www.betterevaluation.org/en/evaluation-options/phrase_net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5b2b5e5bb9_13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5b2b5e5bb9_13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國情咨文（英語：State of the Union address）是美國總統每年在美國國會聯席會議上，在美國國會大廈中的眾議院大廳發表的報告。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b2b5e5bb9_13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b2b5e5bb9_13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b2b5e5bb9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b2b5e5bb9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b2b5e5bb9_13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b2b5e5bb9_13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b2b5e5bb9_13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5b2b5e5bb9_13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hypothesis testing may be theoretically arguable for judging signiﬁcance of G2 scores,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Collins, C., Viegas, F. B., &amp; Wattenberg, M. (2009). Parallel Tag Clouds to explore and analyze faceted text corpora. In 2009 IEEE Symposium on Visual Analytics Science and Technology (pp. 91-98). doi:10.1109/VAST.2009.5333443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5b2b5e5bb9_13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5b2b5e5bb9_13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b2b5e5bb9_13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5b2b5e5bb9_13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5b2b5e5bb9_13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5b2b5e5bb9_13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Havre, S., Hetzler, B., &amp; Nowell, L. (2000). ThemeRiver: visualizing theme changes over time. In IEEE Symposium on Information Visualization 2000. INFOVIS 2000. Proceedings (pp. 115-123). doi:10.1109/INFVIS.2000.885098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這邊的主題是已經預先分好的，不是用LDA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b2b5e5bb9_13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b2b5e5bb9_13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5b2b5e5bb9_2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5b2b5e5bb9_2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b2b5e5bb9_13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b2b5e5bb9_13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5b2b5e5bb9_13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5b2b5e5bb9_13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Oelke, D., Hao, M., Rohrdantz, C., Keim, D. A., Dayal, U., Haug, L., et al. (2009). Visual opinion analysis of customer feedback data. In 2009 IEEE Symposium on Visual Analytics Science and Technology (pp. 187-194). doi:10.1109/VAST.2009.5333919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來自Amazon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b2b5e5bb9_13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5b2b5e5bb9_13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a07704c6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a07704c6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b2b5e5bb9_13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5b2b5e5bb9_13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b2b5e5bb9_13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b2b5e5bb9_13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5b2b5e5bb9_13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5b2b5e5bb9_13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80591659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80591659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5b2b5e5bb9_13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5b2b5e5bb9_13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5b2b5e5bb9_13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5b2b5e5bb9_13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情感分析使用的是字典法 sentiment  dictionary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5b2b5e5bb9_13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5b2b5e5bb9_13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Zhang, J., Kawai, Y., Kumamoto, T., &amp; Tanaka, K. (2009). A Novel Visualization Method for Distinction of Web News Sentiment. In G. Vossen, D. D. E. Long, &amp; J. X. Yu (Eds.), Web Information Systems Engineering - WISE 2009 (pp. 181-194). Springer Berlin Heidelberg.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5b2b5e5bb9_13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5b2b5e5bb9_13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circles are used to map discrete London places occurring in fictional literature, and polygons represent wider spaces such as neighbourhoods or districts of London.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colouring of shapes indicates collected emotions to these places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5b2b5e5bb9_13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5b2b5e5bb9_13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circles are used to map discrete London places occurring in fictional literature, and polygons represent wider spaces such as neighbourhoods or districts of London.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colouring of shapes indicates collected emotions to these places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5b2b5e5bb9_13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5b2b5e5bb9_13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線是跟著同顏色圈圈移動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連接線：相同聲調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只能分析固定排版的文字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Circumcircles in the Poem View  and connections in the Path View  highlight rhyme sets in poems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[MLCM16]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b2b5e5bb9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b2b5e5bb9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http://www.chance.org.tw/%E7%B1%A4%E8%A9%A9%E9%9B%86/%E9%9B%B7%E9%9B%A8%E5%B8%AB%E4%B8%80%E7%99%BE%E7%B1%A4/%E7%B1%A4%E8%A9%A9%E7%B6%B2%E2%80%A7%E9%9B%B7%E9%9B%A8%E5%B8%AB%E4%B8%80%E7%99%BE%E7%B1%A4.htm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此本籤詩，名稱為雷雨師，此名之由來可以由第一百籤中得知，是由天仙雷雨師所降，其餘相關資料，尚待筆者查考，不過這並不重要，重要的是雷雨師籤詩在許多寺廟廣泛使用，尤以關帝廟、城隍廟多採用此本籤詩，故有人稱它為關帝籤、城隍籤，而且雷雨師籤詩也可以在其他主神之寺廟見到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雷雨師一百籤雖然普遍常見，其實在常見籤詩中故事遺落也最嚴重，不像觀音一百籤在台、港已有故事集之出版，或是六十甲子籤有籤詩研究團體搜集整理故事內容。我們花了幾天時間盡量補齊故事資料，因為其中許多故事在網路上極難搜尋，所以寧可盡量完整收錄引用，所以篇幅較長（亦註明出處），避免故事內容過度簡略，以致想要深入瞭解者難得其門而入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5b2b5e5bb9_13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5b2b5e5bb9_13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線是跟著同顏色圈圈移動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連接線：相同聲調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只能分析固定排版的文字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Circumcircles in the Poem View  and connections in the Path View  highlight rhyme sets in poems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[MLCM16]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5b2b5e5bb9_13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5b2b5e5bb9_13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方形：韻腳 (poetic feet)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phonetic units are drawn atop each word using colour to classify phonetic types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Additionally, pictograms illustrate phonetic features.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Myopia Poetry Visualization tool uses rectangular blocks to visualize poetic feet and the spoken length of syllables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[ARLC*13]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5b2b5e5bb9_13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5b2b5e5bb9_13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方形：韻腳 (poetic feet)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phonetic units are drawn atop each word using colour to classify phonetic types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Additionally, pictograms illustrate phonetic features.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Myopia Poetry Visualization tool uses rectangular blocks to visualize poetic feet and the spoken length of syllables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[ARLC*13]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77c1a85e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77c1a85e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5b2b5e5bb9_13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5b2b5e5bb9_13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https://www.nltk.org/book/ch02.html#fig-wn-hierarchy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artefact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ontology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guzzler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ˈɡas ˌɡəz(ə)lər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b2b5e5bb9_13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5b2b5e5bb9_13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https://www.nltk.org/book/ch02.html#fig-wn-hierarchy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5b2b5e5bb9_13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5b2b5e5bb9_13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文件散  ﹛Colli 叫棚a ］不僅謀用關鍵字視覺化文字的內容，還參考這些關鍵字彙在人類詞彙中的關係來分佈關鍵字。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在人類詞囊中，單字間存在語義層級關係，即有些詞是其他詞元的下義詞，而在一篇文章中，單字和其下義詞常常是並存的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為了從詞彙間的語義層次角度可視歸納文件的內容， DocuBurst 採用徑向分佈'外圈的詞彙是裡圈詞彙的下義詞，圓心處的關鍵字是文章所有關內容的最上層概述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每一個詞的輻射範圈覆蓋其所有的下義詞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圖 10.8 是採用文件散方法可視歸納一個文件中關於'，energy '，方面的詞聾，顏色的飽和度編碼每個詞出現的頻率，高詞頻對應著高飽和顏色。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透過視覺化不僅可以看出這本書與能源有關 ，而且可以看出它實際描述的是能源的哪些方面 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[Collins 2009a]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7c1a85e8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7c1a85e8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https://blog.xuite.net/humira51/wretch/188490588-%E6%9D%B1%E8%A5%BF%E6%A9%AB%E8%B2%AB%E5%85%AC%E8%B7%AF%E7%89%8C%E6%A8%93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24c81149e9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24c81149e9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77c1a85e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77c1a85e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b2b5e5bb9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b2b5e5bb9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http://www.chance.org.tw/%E7%B1%A4%E8%A9%A9%E9%9B%86/%E9%9B%B7%E9%9B%A8%E5%B8%AB%E4%B8%80%E7%99%BE%E7%B1%A4/%E7%B1%A4%E8%A9%A9%E7%B6%B2%E2%80%A7%E9%9B%B7%E9%9B%A8%E5%B8%AB%E4%B8%80%E7%99%BE%E7%B1%A4.htm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此本籤詩，名稱為雷雨師，此名之由來可以由第一百籤中得知，是由天仙雷雨師所降，其餘相關資料，尚待筆者查考，不過這並不重要，重要的是雷雨師籤詩在許多寺廟廣泛使用，尤以關帝廟、城隍廟多採用此本籤詩，故有人稱它為關帝籤、城隍籤，而且雷雨師籤詩也可以在其他主神之寺廟見到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雷雨師一百籤雖然普遍常見，其實在常見籤詩中故事遺落也最嚴重，不像觀音一百籤在台、港已有故事集之出版，或是六十甲子籤有籤詩研究團體搜集整理故事內容。我們花了幾天時間盡量補齊故事資料，因為其中許多故事在網路上極難搜尋，所以寧可盡量完整收錄引用，所以篇幅較長（亦註明出處），避免故事內容過度簡略，以致想要深入瞭解者難得其門而入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77c1a85e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77c1a85e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77c1a85e8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77c1a85e8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https://jalammar.github.io/illustrated-word2vec/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77c1a85e8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77c1a85e8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4c81149e9_1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124c81149e9_1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124c81149e9_1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124c81149e9_1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124c81149e9_1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124c81149e9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77c1a85e8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77c1a85e8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https://mc.ai/predict-movie-reviews-with-bert/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124c81149e9_1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124c81149e9_1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24c81149e9_4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124c81149e9_4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文本分類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情感分析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自動問答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找出相似文本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5b2b5e5bb9_13_1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5b2b5e5bb9_13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b2b5e5bb9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b2b5e5bb9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acebook.com/manucartoons/photos/a.113566055350963/549179125122985/?type=3&amp;__xts__%5B0%5D=68.ARB-oPXig7LaPmCXIhxkdsR6-r237BDWU-qU7fV0w649b3hcD9ADbrL4kd-oQ9WdnJT4ISRnmwuWpPdgGm8el_2o0noODhH77lUAinMfAOeTLIR2Fx10w3AcBWAvy-NA_2bWsBIhcD1_V6aCGP2xgszQl62ofgpb2MQR1JSeQjIM03ckYbTrandP3Mi2AUfEvIq8MXXla0XoGOnfUSH2HYJOr8jj5tSAO2eGwR5rTnQxtKctp5RjmzuAG8NHbfSX2NtZvAln_pqIldl0hjmpbQItYrgo3LkPTF2-U1Dk794pMSPsDubOqSEoDZeN8sYRphQ&amp;__tn__=-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24c81149e9_1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24c81149e9_1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125f2fb515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125f2fb515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Moretti [Mor13] describes distant reading as ‘a little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pact with the devil: we know how to read texts, now let’s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not to read them’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pact with the devil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distant reading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24c81149e9_1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24c81149e9_1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124c81149e9_1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124c81149e9_1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24c81149e9_1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24c81149e9_1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24c81149e9_1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124c81149e9_1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125f2fb51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125f2fb51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25f2fb515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25f2fb515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Ming Text的書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Python自然語言處理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中國自然語言處理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中國視覺化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王者歸來Weka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125f2fb515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125f2fb515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25f2fb515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125f2fb515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72" name="Google Shape;172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175" name="Google Shape;175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79" name="Google Shape;179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1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84" name="Google Shape;184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90" name="Google Shape;190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95" name="Google Shape;195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99" name="Google Shape;199;p1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1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05" name="Google Shape;205;p1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1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10" name="Google Shape;210;p1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14" name="Google Shape;214;p1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20" name="Google Shape;220;p1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1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25" name="Google Shape;225;p1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1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30" name="Google Shape;230;p1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1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34" name="Google Shape;234;p1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1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39" name="Google Shape;239;p1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44" name="Google Shape;244;p1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50" name="Google Shape;250;p1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55" name="Google Shape;255;p1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1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59" name="Google Shape;259;p1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64" name="Google Shape;264;p1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" name="Google Shape;269;p1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70" name="Google Shape;270;p1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1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75" name="Google Shape;275;p1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" name="Google Shape;278;p1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79" name="Google Shape;279;p1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1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85" name="Google Shape;285;p1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1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90" name="Google Shape;290;p1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1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95" name="Google Shape;295;p1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1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99" name="Google Shape;299;p1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3" name="Google Shape;303;p1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1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Black)">
  <p:cSld name="BLANK_1">
    <p:bg>
      <p:bgPr>
        <a:solidFill>
          <a:srgbClr val="00000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4"/>
          <p:cNvSpPr txBox="1"/>
          <p:nvPr>
            <p:ph idx="12" type="sldNum"/>
          </p:nvPr>
        </p:nvSpPr>
        <p:spPr>
          <a:xfrm>
            <a:off x="8618002" y="4736975"/>
            <a:ext cx="50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ill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1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20" name="Google Shape;320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6" name="Google Shape;326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ill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1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2" name="Google Shape;33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7" name="Google Shape;337;p1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8" name="Google Shape;338;p1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9" name="Google Shape;339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4" name="Google Shape;344;p2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5" name="Google Shape;345;p2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6" name="Google Shape;346;p2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47" name="Google Shape;347;p2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8" name="Google Shape;348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0" name="Google Shape;350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4" name="Google Shape;35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2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63" name="Google Shape;363;p2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64" name="Google Shape;36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2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2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71" name="Google Shape;371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6" name="Google Shape;376;p2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7" name="Google Shape;377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8" name="Google Shape;378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9" name="Google Shape;379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26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3" name="Google Shape;383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4" name="Google Shape;384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Sub H2)">
  <p:cSld name="SECTION_HEADER_1">
    <p:bg>
      <p:bgPr>
        <a:solidFill>
          <a:srgbClr val="CCCCCC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86" name="Google Shape;86;p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87" name="Google Shape;87;p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90" name="Google Shape;90;p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94" name="Google Shape;94;p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" name="Google Shape;98;p4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99" name="Google Shape;99;p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07" name="Google Shape;107;p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12" name="Google Shape;112;p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" name="Google Shape;117;p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1" name="Google Shape;121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8" name="Google Shape;128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2" name="Google Shape;132;p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6" name="Google Shape;136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2" name="Google Shape;142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9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49" name="Google Shape;149;p9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50" name="Google Shape;150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9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54" name="Google Shape;154;p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58" name="Google Shape;158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64" name="Google Shape;164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1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1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9" name="Google Shape;169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ill Sans"/>
              <a:buNone/>
              <a:defRPr b="0" i="0" sz="3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3" name="Google Shape;313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14" name="Google Shape;31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15" name="Google Shape;31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16" name="Google Shape;31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hyperlink" Target="https://l.pulipuli.info/22/dils/text" TargetMode="External"/><Relationship Id="rId6" Type="http://schemas.openxmlformats.org/officeDocument/2006/relationships/hyperlink" Target="mailto:pudding@nccu.edu.tw" TargetMode="External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145/2460296.2460307" TargetMode="External"/><Relationship Id="rId10" Type="http://schemas.openxmlformats.org/officeDocument/2006/relationships/hyperlink" Target="https://doi.org/10.1111/cgf.12618" TargetMode="External"/><Relationship Id="rId13" Type="http://schemas.openxmlformats.org/officeDocument/2006/relationships/hyperlink" Target="https://doi.org/10.1057/palgrave.ivs.9500180" TargetMode="External"/><Relationship Id="rId12" Type="http://schemas.openxmlformats.org/officeDocument/2006/relationships/hyperlink" Target="https://doi.org/10.1145/2460296.2460307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doi.org/10.1109/TVCG.2015.2467811" TargetMode="External"/><Relationship Id="rId4" Type="http://schemas.openxmlformats.org/officeDocument/2006/relationships/hyperlink" Target="https://doi.org/10.1109/TVCG.2015.2467811" TargetMode="External"/><Relationship Id="rId9" Type="http://schemas.openxmlformats.org/officeDocument/2006/relationships/hyperlink" Target="https://doi.org/10.1111/cgf.12618" TargetMode="External"/><Relationship Id="rId15" Type="http://schemas.openxmlformats.org/officeDocument/2006/relationships/hyperlink" Target="https://kops.uni-konstanz.de/handle/123456789/5946" TargetMode="External"/><Relationship Id="rId14" Type="http://schemas.openxmlformats.org/officeDocument/2006/relationships/hyperlink" Target="https://doi.org/10.1057/palgrave.ivs.9500180" TargetMode="External"/><Relationship Id="rId17" Type="http://schemas.openxmlformats.org/officeDocument/2006/relationships/hyperlink" Target="https://kops.uni-konstanz.de/handle/123456789/5946" TargetMode="External"/><Relationship Id="rId16" Type="http://schemas.openxmlformats.org/officeDocument/2006/relationships/hyperlink" Target="https://kops.uni-konstanz.de/handle/123456789/5946" TargetMode="External"/><Relationship Id="rId5" Type="http://schemas.openxmlformats.org/officeDocument/2006/relationships/hyperlink" Target="http://juxtacommons.org" TargetMode="External"/><Relationship Id="rId19" Type="http://schemas.openxmlformats.org/officeDocument/2006/relationships/hyperlink" Target="https://doi.org/10.1002/(SICI)1097-4571(1999)50:13%3C1224::AID-ASI8%3E3.0.CO;2-4" TargetMode="External"/><Relationship Id="rId6" Type="http://schemas.openxmlformats.org/officeDocument/2006/relationships/hyperlink" Target="http://juxtacommons.org" TargetMode="External"/><Relationship Id="rId18" Type="http://schemas.openxmlformats.org/officeDocument/2006/relationships/hyperlink" Target="https://doi.org/10.1002/(SICI)1097-4571(1999)50:13%3C1224::AID-ASI8%3E3.0.CO;2-4" TargetMode="External"/><Relationship Id="rId7" Type="http://schemas.openxmlformats.org/officeDocument/2006/relationships/hyperlink" Target="http://juxtacommons.org" TargetMode="External"/><Relationship Id="rId8" Type="http://schemas.openxmlformats.org/officeDocument/2006/relationships/hyperlink" Target="https://doi.org/10.1109/VAST.2009.5333919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.png"/><Relationship Id="rId4" Type="http://schemas.openxmlformats.org/officeDocument/2006/relationships/image" Target="../media/image106.png"/><Relationship Id="rId5" Type="http://schemas.openxmlformats.org/officeDocument/2006/relationships/image" Target="../media/image3.png"/><Relationship Id="rId6" Type="http://schemas.openxmlformats.org/officeDocument/2006/relationships/hyperlink" Target="mailto:chenyt@tku.edu.tw" TargetMode="External"/><Relationship Id="rId7" Type="http://schemas.openxmlformats.org/officeDocument/2006/relationships/image" Target="../media/image107.png"/><Relationship Id="rId8" Type="http://schemas.openxmlformats.org/officeDocument/2006/relationships/hyperlink" Target="mailto:chenyt@tku.edu.tw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hyperlink" Target="http://roadtrippers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3.png"/><Relationship Id="rId4" Type="http://schemas.openxmlformats.org/officeDocument/2006/relationships/image" Target="../media/image68.png"/><Relationship Id="rId5" Type="http://schemas.openxmlformats.org/officeDocument/2006/relationships/image" Target="../media/image79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gif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2.jp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Relationship Id="rId6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0.png"/><Relationship Id="rId4" Type="http://schemas.openxmlformats.org/officeDocument/2006/relationships/image" Target="../media/image108.png"/><Relationship Id="rId5" Type="http://schemas.openxmlformats.org/officeDocument/2006/relationships/image" Target="../media/image63.png"/><Relationship Id="rId6" Type="http://schemas.openxmlformats.org/officeDocument/2006/relationships/image" Target="../media/image8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1.png"/><Relationship Id="rId4" Type="http://schemas.openxmlformats.org/officeDocument/2006/relationships/image" Target="../media/image111.png"/><Relationship Id="rId5" Type="http://schemas.openxmlformats.org/officeDocument/2006/relationships/image" Target="../media/image9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png"/><Relationship Id="rId4" Type="http://schemas.openxmlformats.org/officeDocument/2006/relationships/image" Target="../media/image83.png"/><Relationship Id="rId5" Type="http://schemas.openxmlformats.org/officeDocument/2006/relationships/image" Target="../media/image8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2.png"/><Relationship Id="rId4" Type="http://schemas.openxmlformats.org/officeDocument/2006/relationships/image" Target="../media/image90.png"/><Relationship Id="rId5" Type="http://schemas.openxmlformats.org/officeDocument/2006/relationships/image" Target="../media/image94.png"/><Relationship Id="rId6" Type="http://schemas.openxmlformats.org/officeDocument/2006/relationships/image" Target="../media/image97.png"/><Relationship Id="rId7" Type="http://schemas.openxmlformats.org/officeDocument/2006/relationships/image" Target="../media/image8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3.png"/><Relationship Id="rId4" Type="http://schemas.openxmlformats.org/officeDocument/2006/relationships/image" Target="../media/image9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2.jpg"/><Relationship Id="rId4" Type="http://schemas.openxmlformats.org/officeDocument/2006/relationships/image" Target="../media/image104.jpg"/><Relationship Id="rId5" Type="http://schemas.openxmlformats.org/officeDocument/2006/relationships/image" Target="../media/image101.png"/></Relationships>
</file>

<file path=ppt/slides/_rels/slide98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038/476018a" TargetMode="External"/><Relationship Id="rId10" Type="http://schemas.openxmlformats.org/officeDocument/2006/relationships/hyperlink" Target="https://doi.org/10.1038/476018a" TargetMode="External"/><Relationship Id="rId13" Type="http://schemas.openxmlformats.org/officeDocument/2006/relationships/hyperlink" Target="https://doi.org/10.1097/jnr.0000000000000295" TargetMode="External"/><Relationship Id="rId12" Type="http://schemas.openxmlformats.org/officeDocument/2006/relationships/hyperlink" Target="https://doi.org/10.1097/jnr.0000000000000295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Relationship Id="rId3" Type="http://schemas.openxmlformats.org/officeDocument/2006/relationships/hyperlink" Target="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" TargetMode="External"/><Relationship Id="rId4" Type="http://schemas.openxmlformats.org/officeDocument/2006/relationships/hyperlink" Target="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" TargetMode="External"/><Relationship Id="rId9" Type="http://schemas.openxmlformats.org/officeDocument/2006/relationships/hyperlink" Target="https://doi.org/10.1145/2133806.2133826" TargetMode="External"/><Relationship Id="rId15" Type="http://schemas.openxmlformats.org/officeDocument/2006/relationships/hyperlink" Target="https://doi.org/10.1109/VAST.2009.5333443" TargetMode="External"/><Relationship Id="rId14" Type="http://schemas.openxmlformats.org/officeDocument/2006/relationships/hyperlink" Target="https://doi.org/10.1109/VAST.2009.5333443" TargetMode="External"/><Relationship Id="rId17" Type="http://schemas.openxmlformats.org/officeDocument/2006/relationships/hyperlink" Target="https://doi.org/10.1111/j.1467-8659.2009.01439.x" TargetMode="External"/><Relationship Id="rId16" Type="http://schemas.openxmlformats.org/officeDocument/2006/relationships/hyperlink" Target="https://doi.org/10.1111/j.1467-8659.2009.01439.x" TargetMode="External"/><Relationship Id="rId5" Type="http://schemas.openxmlformats.org/officeDocument/2006/relationships/hyperlink" Target="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" TargetMode="External"/><Relationship Id="rId6" Type="http://schemas.openxmlformats.org/officeDocument/2006/relationships/hyperlink" Target="https://doi.org/10.1093/llc/fqu017" TargetMode="External"/><Relationship Id="rId7" Type="http://schemas.openxmlformats.org/officeDocument/2006/relationships/hyperlink" Target="https://doi.org/10.1093/llc/fqu017" TargetMode="External"/><Relationship Id="rId8" Type="http://schemas.openxmlformats.org/officeDocument/2006/relationships/hyperlink" Target="https://doi.org/10.1145/2133806.2133826" TargetMode="External"/></Relationships>
</file>

<file path=ppt/slides/_rels/slide99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1093/llc/fqv049" TargetMode="External"/><Relationship Id="rId10" Type="http://schemas.openxmlformats.org/officeDocument/2006/relationships/hyperlink" Target="https://doi.org/10.4324/9781315592596-12" TargetMode="External"/><Relationship Id="rId13" Type="http://schemas.openxmlformats.org/officeDocument/2006/relationships/hyperlink" Target="https://medium.com/@lettier/how-does-lda-work-ill-explain-using-emoji-108abf40fa7d" TargetMode="External"/><Relationship Id="rId12" Type="http://schemas.openxmlformats.org/officeDocument/2006/relationships/hyperlink" Target="https://doi.org/10.1093/llc/fqv049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hortonworks.com/blog/7-key-drivers-for-the-big-data-market/" TargetMode="External"/><Relationship Id="rId4" Type="http://schemas.openxmlformats.org/officeDocument/2006/relationships/hyperlink" Target="https://hortonworks.com/blog/7-key-drivers-for-the-big-data-market/" TargetMode="External"/><Relationship Id="rId9" Type="http://schemas.openxmlformats.org/officeDocument/2006/relationships/hyperlink" Target="https://doi.org/10.4324/9781315592596-12" TargetMode="External"/><Relationship Id="rId15" Type="http://schemas.openxmlformats.org/officeDocument/2006/relationships/hyperlink" Target="https://medium.com/@lettier/how-does-lda-work-ill-explain-using-emoji-108abf40fa7d" TargetMode="External"/><Relationship Id="rId14" Type="http://schemas.openxmlformats.org/officeDocument/2006/relationships/hyperlink" Target="https://medium.com/@lettier/how-does-lda-work-ill-explain-using-emoji-108abf40fa7d" TargetMode="External"/><Relationship Id="rId17" Type="http://schemas.openxmlformats.org/officeDocument/2006/relationships/hyperlink" Target="https://www.facebook.com/manucartoons/photos/a.113566055350963/549179125122985/?type=3&amp;__xts__%5B0%5D=68.ARAYGabAk-tAK37OktEi-emoKqSU8RbReNymfAMgiXKJAU56ROFWtbE_nnj1mCe_NmfoCZEsLZwf9kk96WQVFEXscuKqo8T9vJyJshNyPYWGiYOr_j1Vdjll14OOKWs0pFYRUGWtb7zO2YRRWCqcyNGs_q2Xsw7dw5cqgESF5MaVejZOOulo3Wxu2vq56nhf_q-9r9WyE1ixVlpV4DiiAr-SXmy2lIZ6Zvab0cry-13b0LpJ0QdVDKXK5kiluVIE1OHv-kRbOhntqwS99WxGdrxuamU3yM8fIbkOGy8rWIw7OLvU6rZIl9W1zRkbfW8_7Wg&amp;__tn__=-R" TargetMode="External"/><Relationship Id="rId16" Type="http://schemas.openxmlformats.org/officeDocument/2006/relationships/hyperlink" Target="https://doi.org/10.1145/2089094.2089101" TargetMode="External"/><Relationship Id="rId5" Type="http://schemas.openxmlformats.org/officeDocument/2006/relationships/hyperlink" Target="https://hortonworks.com/blog/7-key-drivers-for-the-big-data-market/" TargetMode="External"/><Relationship Id="rId6" Type="http://schemas.openxmlformats.org/officeDocument/2006/relationships/hyperlink" Target="https://doi.org/10.1109/TVCG.2009.165" TargetMode="External"/><Relationship Id="rId18" Type="http://schemas.openxmlformats.org/officeDocument/2006/relationships/hyperlink" Target="https://www.facebook.com/manucartoons/photos/a.113566055350963/549179125122985/?type=3&amp;__xts__%5B0%5D=68.ARAYGabAk-tAK37OktEi-emoKqSU8RbReNymfAMgiXKJAU56ROFWtbE_nnj1mCe_NmfoCZEsLZwf9kk96WQVFEXscuKqo8T9vJyJshNyPYWGiYOr_j1Vdjll14OOKWs0pFYRUGWtb7zO2YRRWCqcyNGs_q2Xsw7dw5cqgESF5MaVejZOOulo3Wxu2vq56nhf_q-9r9WyE1ixVlpV4DiiAr-SXmy2lIZ6Zvab0cry-13b0LpJ0QdVDKXK5kiluVIE1OHv-kRbOhntqwS99WxGdrxuamU3yM8fIbkOGy8rWIw7OLvU6rZIl9W1zRkbfW8_7Wg&amp;__tn__=-R" TargetMode="External"/><Relationship Id="rId7" Type="http://schemas.openxmlformats.org/officeDocument/2006/relationships/hyperlink" Target="https://doi.org/10.1109/INFVIS.2000.885098" TargetMode="External"/><Relationship Id="rId8" Type="http://schemas.openxmlformats.org/officeDocument/2006/relationships/hyperlink" Target="https://doi.org/10.1109/INFVIS.2000.8850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2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763"/>
            <a:ext cx="9144000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7"/>
          <p:cNvPicPr preferRelativeResize="0"/>
          <p:nvPr/>
        </p:nvPicPr>
        <p:blipFill rotWithShape="1">
          <a:blip r:embed="rId4">
            <a:alphaModFix/>
          </a:blip>
          <a:srcRect b="0" l="34028" r="0" t="0"/>
          <a:stretch/>
        </p:blipFill>
        <p:spPr>
          <a:xfrm>
            <a:off x="5736050" y="1451804"/>
            <a:ext cx="2561100" cy="26004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27"/>
          <p:cNvSpPr/>
          <p:nvPr/>
        </p:nvSpPr>
        <p:spPr>
          <a:xfrm>
            <a:off x="5658068" y="1347959"/>
            <a:ext cx="2564514" cy="2705955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7"/>
          <p:cNvGrpSpPr/>
          <p:nvPr/>
        </p:nvGrpSpPr>
        <p:grpSpPr>
          <a:xfrm rot="5400000">
            <a:off x="4955293" y="3668112"/>
            <a:ext cx="1451618" cy="1125083"/>
            <a:chOff x="3337500" y="1640525"/>
            <a:chExt cx="3773378" cy="3085800"/>
          </a:xfrm>
        </p:grpSpPr>
        <p:sp>
          <p:nvSpPr>
            <p:cNvPr id="394" name="Google Shape;394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7"/>
          <p:cNvGrpSpPr/>
          <p:nvPr/>
        </p:nvGrpSpPr>
        <p:grpSpPr>
          <a:xfrm>
            <a:off x="5458566" y="479255"/>
            <a:ext cx="1375773" cy="1187107"/>
            <a:chOff x="3337500" y="1640525"/>
            <a:chExt cx="3773378" cy="3085800"/>
          </a:xfrm>
        </p:grpSpPr>
        <p:sp>
          <p:nvSpPr>
            <p:cNvPr id="398" name="Google Shape;398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27"/>
          <p:cNvGrpSpPr/>
          <p:nvPr/>
        </p:nvGrpSpPr>
        <p:grpSpPr>
          <a:xfrm>
            <a:off x="7395570" y="3581907"/>
            <a:ext cx="946800" cy="404570"/>
            <a:chOff x="7243875" y="3780983"/>
            <a:chExt cx="1299300" cy="526200"/>
          </a:xfrm>
        </p:grpSpPr>
        <p:grpSp>
          <p:nvGrpSpPr>
            <p:cNvPr id="402" name="Google Shape;402;p2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03" name="Google Shape;403;p2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BD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2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07" name="Google Shape;407;p2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0" name="Google Shape;410;p27"/>
          <p:cNvGrpSpPr/>
          <p:nvPr/>
        </p:nvGrpSpPr>
        <p:grpSpPr>
          <a:xfrm>
            <a:off x="5865108" y="1259689"/>
            <a:ext cx="740997" cy="781826"/>
            <a:chOff x="5143612" y="760610"/>
            <a:chExt cx="1016876" cy="1016876"/>
          </a:xfrm>
        </p:grpSpPr>
        <p:grpSp>
          <p:nvGrpSpPr>
            <p:cNvPr id="411" name="Google Shape;411;p27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412" name="Google Shape;412;p27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3" name="Google Shape;413;p27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414" name="Google Shape;414;p27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00CE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7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16" name="Google Shape;416;p27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7"/>
          <p:cNvGrpSpPr/>
          <p:nvPr/>
        </p:nvGrpSpPr>
        <p:grpSpPr>
          <a:xfrm>
            <a:off x="7932050" y="1862208"/>
            <a:ext cx="653427" cy="689431"/>
            <a:chOff x="611807" y="3895284"/>
            <a:chExt cx="896702" cy="896702"/>
          </a:xfrm>
        </p:grpSpPr>
        <p:grpSp>
          <p:nvGrpSpPr>
            <p:cNvPr id="418" name="Google Shape;418;p27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419" name="Google Shape;419;p27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7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7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2" name="Google Shape;422;p27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27"/>
          <p:cNvSpPr/>
          <p:nvPr/>
        </p:nvSpPr>
        <p:spPr>
          <a:xfrm>
            <a:off x="0" y="-25"/>
            <a:ext cx="507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7"/>
          <p:cNvSpPr txBox="1"/>
          <p:nvPr/>
        </p:nvSpPr>
        <p:spPr>
          <a:xfrm>
            <a:off x="828982" y="450880"/>
            <a:ext cx="22089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25" name="Google Shape;425;p27"/>
          <p:cNvSpPr txBox="1"/>
          <p:nvPr>
            <p:ph type="ctrTitle"/>
          </p:nvPr>
        </p:nvSpPr>
        <p:spPr>
          <a:xfrm>
            <a:off x="623681" y="1422974"/>
            <a:ext cx="49008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Arial"/>
              <a:buNone/>
            </a:pPr>
            <a:r>
              <a:rPr lang="en" sz="1800" u="sng">
                <a:solidFill>
                  <a:srgbClr val="4A86E8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https://l.pulipuli.info/22/dils/text</a:t>
            </a:r>
            <a:r>
              <a:rPr lang="en" sz="1800">
                <a:solidFill>
                  <a:schemeClr val="accent5"/>
                </a:solidFill>
              </a:rPr>
              <a:t> 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b="1" lang="en" sz="3600"/>
              <a:t>大數據時代下的</a:t>
            </a:r>
            <a:endParaRPr b="1"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8064"/>
              <a:buFont typeface="Gill Sans"/>
              <a:buNone/>
            </a:pPr>
            <a:r>
              <a:rPr b="1" lang="en" sz="6200"/>
              <a:t>文本分析</a:t>
            </a:r>
            <a:endParaRPr b="1" sz="6200"/>
          </a:p>
        </p:txBody>
      </p:sp>
      <p:sp>
        <p:nvSpPr>
          <p:cNvPr id="426" name="Google Shape;426;p27"/>
          <p:cNvSpPr txBox="1"/>
          <p:nvPr>
            <p:ph idx="1" type="subTitle"/>
          </p:nvPr>
        </p:nvSpPr>
        <p:spPr>
          <a:xfrm>
            <a:off x="623675" y="3143700"/>
            <a:ext cx="49008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600">
                <a:solidFill>
                  <a:schemeClr val="accent5"/>
                </a:solidFill>
              </a:rPr>
              <a:t>淡江大學資訊與圖書館學系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1600">
                <a:solidFill>
                  <a:schemeClr val="accent5"/>
                </a:solidFill>
              </a:rPr>
              <a:t>助理教授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" sz="2400">
                <a:solidFill>
                  <a:schemeClr val="accent5"/>
                </a:solidFill>
              </a:rPr>
              <a:t>陳勇汀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u="sng">
                <a:solidFill>
                  <a:schemeClr val="accent5"/>
                </a:solidFill>
              </a:rPr>
              <a:t>chenyt</a:t>
            </a: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</a:t>
            </a:r>
            <a:r>
              <a:rPr lang="en" u="sng">
                <a:solidFill>
                  <a:schemeClr val="accent5"/>
                </a:solidFill>
              </a:rPr>
              <a:t>tku.edu.tw</a:t>
            </a:r>
            <a:endParaRPr u="sng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>
                <a:solidFill>
                  <a:schemeClr val="accent5"/>
                </a:solidFill>
              </a:rPr>
              <a:t>2022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27" name="Google Shape;42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7550" y="3143700"/>
            <a:ext cx="1451625" cy="14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36"/>
          <p:cNvSpPr txBox="1"/>
          <p:nvPr>
            <p:ph idx="4294967295" type="body"/>
          </p:nvPr>
        </p:nvSpPr>
        <p:spPr>
          <a:xfrm>
            <a:off x="3666225" y="1555875"/>
            <a:ext cx="463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「我們知道怎麼閱讀文字。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        現在，讓我們學習</a:t>
            </a:r>
            <a:br>
              <a:rPr lang="en" sz="2400"/>
            </a:br>
            <a:r>
              <a:rPr lang="en" sz="2400"/>
              <a:t>            如何不要讀它們。」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 Moretti (2013)</a:t>
            </a:r>
            <a:endParaRPr/>
          </a:p>
        </p:txBody>
      </p:sp>
      <p:pic>
        <p:nvPicPr>
          <p:cNvPr id="530" name="Google Shape;5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679" y="949438"/>
            <a:ext cx="1925325" cy="32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6"/>
          <p:cNvSpPr txBox="1"/>
          <p:nvPr/>
        </p:nvSpPr>
        <p:spPr>
          <a:xfrm>
            <a:off x="4235525" y="1345725"/>
            <a:ext cx="310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 know how to read texts.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2" name="Google Shape;532;p36"/>
          <p:cNvSpPr txBox="1"/>
          <p:nvPr/>
        </p:nvSpPr>
        <p:spPr>
          <a:xfrm>
            <a:off x="4235525" y="2178150"/>
            <a:ext cx="365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Now let’s learn how not to read them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126"/>
          <p:cNvSpPr txBox="1"/>
          <p:nvPr>
            <p:ph idx="1" type="body"/>
          </p:nvPr>
        </p:nvSpPr>
        <p:spPr>
          <a:xfrm>
            <a:off x="1303800" y="598575"/>
            <a:ext cx="70305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McCurdy, N., Lein, J., Coles, K., &amp; Meyer, M. (2016). Poemage: Visualizing the Sonic Topology of a Poem.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Transactions on Visualization and Computer Graphics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(1), 439-448. doi:</a:t>
            </a:r>
            <a:r>
              <a:rPr lang="en" sz="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10.1109/TVCG.2015.2467811</a:t>
            </a:r>
            <a:endParaRPr sz="900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NINES. (2014). Juxta Commons.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Juxta Commons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June 10, 2019,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http://juxtacommons.org</a:t>
            </a:r>
            <a:endParaRPr sz="900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Oelke, D., Hao, M., Rohrdantz, C., Keim, D. A., Dayal, U., Haug, L., et al. (2009). Visual opinion analysis of customer feedback data.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2009 IEEE Symposium on Visual Analytics Science and Technology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187-194). doi:</a:t>
            </a:r>
            <a:r>
              <a:rPr lang="en" sz="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10.1109/VAST.2009.5333919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Riehmann, P., Potthast, M., Stein, B., &amp; Froehlich, B. (2015). Visual Assessment of Alleged Plagiarism Cases.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Graphics Forum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(3), 61-70.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10.1111/cgf.12618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0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Southavilay, V., Yacef, K., Reimann, P., &amp; Calvo, R. A. (2013). Analysis of Collaborative Writing Processes Using Revision Maps and Probabilistic Topic Models.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Third International Conference on Learning Analytics and Knowledge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38–47). New York, NY, USA: ACM.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10.1145/2460296.2460307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2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Stasko, J., Görg, C., &amp; Liu, Z. (2008). Jigsaw: Supporting Investigative Analysis through Interactive Visualization.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Visualization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118-132.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10.1057/palgrave.ivs.9500180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4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Wanner, F., Rohrdantz, C., Mansmann, F., Oelke, D., &amp; Keim, D. A. (2009). Visual Sentiment Analysis of RSS News Feeds Featuring the US Presidential Election in 2008. Presented at the VISSW. Retrieved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https://kops.uni-konstanz.de/handle/123456789/5946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7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Wise, J. A. (1999). The Ecological Approach to Text Visualization.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the American Society for Information Science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(13), 1224-1233.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10.1002/(SICI)1097-4571(1999)50:13&lt;1224::AID-ASI8&gt;3.0.CO;2-4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9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Zhang, J., Kawai, Y., Kumamoto, T., &amp; Tanaka, K. (2009). A Novel Visualization Method for Distinction of Web News Sentiment. In G. Vossen, D. D. E. Long, &amp; J. X. Yu (Eds.),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Information Systems Engineering - WISE 2009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181-194). Springer Berlin Heidelberg.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97" name="Google Shape;1997;p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8" name="Google Shape;1998;p126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99" name="Google Shape;1999;p12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00" name="Google Shape;2000;p12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01" name="Google Shape;2001;p126"/>
          <p:cNvSpPr txBox="1"/>
          <p:nvPr>
            <p:ph type="title"/>
          </p:nvPr>
        </p:nvSpPr>
        <p:spPr>
          <a:xfrm>
            <a:off x="658100" y="773750"/>
            <a:ext cx="591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參考資料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推薦電影：脫歐之戰 </a:t>
            </a:r>
            <a:r>
              <a:rPr lang="en" sz="2400"/>
              <a:t>Brexit: The Uncivil War</a:t>
            </a:r>
            <a:endParaRPr sz="2400"/>
          </a:p>
        </p:txBody>
      </p:sp>
      <p:sp>
        <p:nvSpPr>
          <p:cNvPr id="2007" name="Google Shape;2007;p1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8" name="Google Shape;2008;p1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9" name="Google Shape;200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850" y="1241150"/>
            <a:ext cx="5749649" cy="3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127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(本丸, 2019)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28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4763"/>
            <a:ext cx="9144000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28"/>
          <p:cNvSpPr/>
          <p:nvPr/>
        </p:nvSpPr>
        <p:spPr>
          <a:xfrm>
            <a:off x="4108025" y="-25"/>
            <a:ext cx="507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7" name="Google Shape;201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975" y="3870775"/>
            <a:ext cx="548700" cy="54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8" name="Google Shape;2018;p128"/>
          <p:cNvGrpSpPr/>
          <p:nvPr/>
        </p:nvGrpSpPr>
        <p:grpSpPr>
          <a:xfrm flipH="1">
            <a:off x="619511" y="479255"/>
            <a:ext cx="3466917" cy="4477207"/>
            <a:chOff x="428511" y="479255"/>
            <a:chExt cx="3466917" cy="4477207"/>
          </a:xfrm>
        </p:grpSpPr>
        <p:pic>
          <p:nvPicPr>
            <p:cNvPr id="2019" name="Google Shape;2019;p128"/>
            <p:cNvPicPr preferRelativeResize="0"/>
            <p:nvPr/>
          </p:nvPicPr>
          <p:blipFill rotWithShape="1">
            <a:blip r:embed="rId5">
              <a:alphaModFix/>
            </a:blip>
            <a:srcRect b="0" l="34028" r="0" t="0"/>
            <a:stretch/>
          </p:blipFill>
          <p:spPr>
            <a:xfrm>
              <a:off x="1046000" y="1451804"/>
              <a:ext cx="2561100" cy="2600400"/>
            </a:xfrm>
            <a:prstGeom prst="ellipse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20" name="Google Shape;2020;p128"/>
            <p:cNvSpPr/>
            <p:nvPr/>
          </p:nvSpPr>
          <p:spPr>
            <a:xfrm>
              <a:off x="968018" y="1347959"/>
              <a:ext cx="2564400" cy="27060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21" name="Google Shape;2021;p128"/>
            <p:cNvGrpSpPr/>
            <p:nvPr/>
          </p:nvGrpSpPr>
          <p:grpSpPr>
            <a:xfrm rot="5400000">
              <a:off x="265243" y="3668112"/>
              <a:ext cx="1451618" cy="1125083"/>
              <a:chOff x="3337500" y="1640525"/>
              <a:chExt cx="3773378" cy="3085800"/>
            </a:xfrm>
          </p:grpSpPr>
          <p:sp>
            <p:nvSpPr>
              <p:cNvPr id="2022" name="Google Shape;2022;p128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28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28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5" name="Google Shape;2025;p128"/>
            <p:cNvGrpSpPr/>
            <p:nvPr/>
          </p:nvGrpSpPr>
          <p:grpSpPr>
            <a:xfrm>
              <a:off x="768516" y="479255"/>
              <a:ext cx="1375773" cy="1187107"/>
              <a:chOff x="3337500" y="1640525"/>
              <a:chExt cx="3773378" cy="3085800"/>
            </a:xfrm>
          </p:grpSpPr>
          <p:sp>
            <p:nvSpPr>
              <p:cNvPr id="2026" name="Google Shape;2026;p128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28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28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7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9" name="Google Shape;2029;p128"/>
            <p:cNvGrpSpPr/>
            <p:nvPr/>
          </p:nvGrpSpPr>
          <p:grpSpPr>
            <a:xfrm>
              <a:off x="2705520" y="3582091"/>
              <a:ext cx="946800" cy="404595"/>
              <a:chOff x="7243875" y="3780983"/>
              <a:chExt cx="1299300" cy="526200"/>
            </a:xfrm>
          </p:grpSpPr>
          <p:grpSp>
            <p:nvGrpSpPr>
              <p:cNvPr id="2030" name="Google Shape;2030;p128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2031" name="Google Shape;2031;p128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2" name="Google Shape;2032;p128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BDC5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3" name="Google Shape;2033;p128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34" name="Google Shape;2034;p128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2035" name="Google Shape;2035;p128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6" name="Google Shape;2036;p128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7" name="Google Shape;2037;p128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38" name="Google Shape;2038;p128"/>
            <p:cNvGrpSpPr/>
            <p:nvPr/>
          </p:nvGrpSpPr>
          <p:grpSpPr>
            <a:xfrm>
              <a:off x="1175058" y="1259726"/>
              <a:ext cx="740997" cy="781876"/>
              <a:chOff x="5143612" y="760610"/>
              <a:chExt cx="1016876" cy="1016876"/>
            </a:xfrm>
          </p:grpSpPr>
          <p:grpSp>
            <p:nvGrpSpPr>
              <p:cNvPr id="2039" name="Google Shape;2039;p128"/>
              <p:cNvGrpSpPr/>
              <p:nvPr/>
            </p:nvGrpSpPr>
            <p:grpSpPr>
              <a:xfrm>
                <a:off x="5143612" y="760610"/>
                <a:ext cx="1016876" cy="1016876"/>
                <a:chOff x="4490675" y="-372879"/>
                <a:chExt cx="1247700" cy="1247700"/>
              </a:xfrm>
            </p:grpSpPr>
            <p:sp>
              <p:nvSpPr>
                <p:cNvPr id="2040" name="Google Shape;2040;p128"/>
                <p:cNvSpPr/>
                <p:nvPr/>
              </p:nvSpPr>
              <p:spPr>
                <a:xfrm>
                  <a:off x="4490675" y="-372879"/>
                  <a:ext cx="1247700" cy="12477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FFFFFF"/>
                </a:solidFill>
                <a:ln cap="flat" cmpd="sng" w="1143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041" name="Google Shape;2041;p128"/>
                <p:cNvGrpSpPr/>
                <p:nvPr/>
              </p:nvGrpSpPr>
              <p:grpSpPr>
                <a:xfrm>
                  <a:off x="4579538" y="-271369"/>
                  <a:ext cx="1069969" cy="1079355"/>
                  <a:chOff x="3750225" y="-93219"/>
                  <a:chExt cx="1069969" cy="1079355"/>
                </a:xfrm>
              </p:grpSpPr>
              <p:sp>
                <p:nvSpPr>
                  <p:cNvPr id="2042" name="Google Shape;2042;p128"/>
                  <p:cNvSpPr/>
                  <p:nvPr/>
                </p:nvSpPr>
                <p:spPr>
                  <a:xfrm>
                    <a:off x="3799594" y="-34464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solidFill>
                    <a:srgbClr val="00CE7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43" name="Google Shape;2043;p128"/>
                  <p:cNvSpPr/>
                  <p:nvPr/>
                </p:nvSpPr>
                <p:spPr>
                  <a:xfrm>
                    <a:off x="3750225" y="-93219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noFill/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044" name="Google Shape;2044;p128"/>
              <p:cNvSpPr/>
              <p:nvPr/>
            </p:nvSpPr>
            <p:spPr>
              <a:xfrm>
                <a:off x="5535936" y="1152940"/>
                <a:ext cx="232200" cy="232200"/>
              </a:xfrm>
              <a:prstGeom prst="star4">
                <a:avLst>
                  <a:gd fmla="val 125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5" name="Google Shape;2045;p128"/>
            <p:cNvGrpSpPr/>
            <p:nvPr/>
          </p:nvGrpSpPr>
          <p:grpSpPr>
            <a:xfrm>
              <a:off x="3242000" y="1862398"/>
              <a:ext cx="653427" cy="689474"/>
              <a:chOff x="611807" y="3895284"/>
              <a:chExt cx="896702" cy="896702"/>
            </a:xfrm>
          </p:grpSpPr>
          <p:grpSp>
            <p:nvGrpSpPr>
              <p:cNvPr id="2046" name="Google Shape;2046;p128"/>
              <p:cNvGrpSpPr/>
              <p:nvPr/>
            </p:nvGrpSpPr>
            <p:grpSpPr>
              <a:xfrm>
                <a:off x="611807" y="3895284"/>
                <a:ext cx="896702" cy="896702"/>
                <a:chOff x="2589036" y="988300"/>
                <a:chExt cx="1101600" cy="1101600"/>
              </a:xfrm>
            </p:grpSpPr>
            <p:sp>
              <p:nvSpPr>
                <p:cNvPr id="2047" name="Google Shape;2047;p128"/>
                <p:cNvSpPr/>
                <p:nvPr/>
              </p:nvSpPr>
              <p:spPr>
                <a:xfrm>
                  <a:off x="2589036" y="988300"/>
                  <a:ext cx="1101600" cy="11016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8" name="Google Shape;2048;p128"/>
                <p:cNvSpPr/>
                <p:nvPr/>
              </p:nvSpPr>
              <p:spPr>
                <a:xfrm>
                  <a:off x="2793800" y="1195675"/>
                  <a:ext cx="798000" cy="798000"/>
                </a:xfrm>
                <a:prstGeom prst="rect">
                  <a:avLst/>
                </a:prstGeom>
                <a:solidFill>
                  <a:srgbClr val="E5DB2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9" name="Google Shape;2049;p128"/>
                <p:cNvSpPr/>
                <p:nvPr/>
              </p:nvSpPr>
              <p:spPr>
                <a:xfrm>
                  <a:off x="2694950" y="1103875"/>
                  <a:ext cx="798000" cy="7980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50" name="Google Shape;2050;p128"/>
              <p:cNvSpPr/>
              <p:nvPr/>
            </p:nvSpPr>
            <p:spPr>
              <a:xfrm rot="-2700000">
                <a:off x="881188" y="4169033"/>
                <a:ext cx="288924" cy="288924"/>
              </a:xfrm>
              <a:prstGeom prst="plus">
                <a:avLst>
                  <a:gd fmla="val 4405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1" name="Google Shape;2051;p1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2" name="Google Shape;2052;p128"/>
          <p:cNvSpPr txBox="1"/>
          <p:nvPr/>
        </p:nvSpPr>
        <p:spPr>
          <a:xfrm>
            <a:off x="4616925" y="1271075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Lexend"/>
                <a:ea typeface="Lexend"/>
                <a:cs typeface="Lexend"/>
                <a:sym typeface="Lexend"/>
              </a:rPr>
              <a:t>感謝</a:t>
            </a:r>
            <a:r>
              <a:rPr b="1" lang="en" sz="5000">
                <a:latin typeface="Lexend"/>
                <a:ea typeface="Lexend"/>
                <a:cs typeface="Lexend"/>
                <a:sym typeface="Lexend"/>
              </a:rPr>
              <a:t>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3" name="Google Shape;2053;p128"/>
          <p:cNvSpPr txBox="1"/>
          <p:nvPr/>
        </p:nvSpPr>
        <p:spPr>
          <a:xfrm>
            <a:off x="4616925" y="2097363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   歡迎提問</a:t>
            </a:r>
            <a:r>
              <a:rPr lang="en" sz="2200">
                <a:latin typeface="Lexend Light"/>
                <a:ea typeface="Lexend Light"/>
                <a:cs typeface="Lexend Light"/>
                <a:sym typeface="Lexend Light"/>
              </a:rPr>
              <a:t>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54" name="Google Shape;2054;p128"/>
          <p:cNvSpPr txBox="1"/>
          <p:nvPr/>
        </p:nvSpPr>
        <p:spPr>
          <a:xfrm>
            <a:off x="5439413" y="30025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en" sz="2200"/>
              <a:t> </a:t>
            </a:r>
            <a:endParaRPr sz="2200"/>
          </a:p>
        </p:txBody>
      </p:sp>
      <p:pic>
        <p:nvPicPr>
          <p:cNvPr id="2055" name="Google Shape;2055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8237" y="29909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28"/>
          <p:cNvSpPr txBox="1"/>
          <p:nvPr/>
        </p:nvSpPr>
        <p:spPr>
          <a:xfrm>
            <a:off x="5439413" y="377455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布丁布丁吃什麼？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en" sz="2200"/>
              <a:t> 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 txBox="1"/>
          <p:nvPr>
            <p:ph idx="1" type="body"/>
          </p:nvPr>
        </p:nvSpPr>
        <p:spPr>
          <a:xfrm>
            <a:off x="4880350" y="1672125"/>
            <a:ext cx="3513600" cy="27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Distant </a:t>
            </a:r>
            <a:r>
              <a:rPr lang="en"/>
              <a:t>Reading, Macro-Analysis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遠讀</a:t>
            </a:r>
            <a:endParaRPr b="1" sz="2400"/>
          </a:p>
        </p:txBody>
      </p:sp>
      <p:sp>
        <p:nvSpPr>
          <p:cNvPr id="538" name="Google Shape;538;p37"/>
          <p:cNvSpPr txBox="1"/>
          <p:nvPr>
            <p:ph idx="1" type="body"/>
          </p:nvPr>
        </p:nvSpPr>
        <p:spPr>
          <a:xfrm>
            <a:off x="1303800" y="1672125"/>
            <a:ext cx="3513600" cy="27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Reading, Micro-Analysis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近讀</a:t>
            </a:r>
            <a:endParaRPr b="1" sz="2400"/>
          </a:p>
        </p:txBody>
      </p:sp>
      <p:sp>
        <p:nvSpPr>
          <p:cNvPr id="539" name="Google Shape;539;p37"/>
          <p:cNvSpPr/>
          <p:nvPr/>
        </p:nvSpPr>
        <p:spPr>
          <a:xfrm>
            <a:off x="1319350" y="2545375"/>
            <a:ext cx="2293500" cy="196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文本分析傳統上的兩種類型</a:t>
            </a:r>
            <a:endParaRPr/>
          </a:p>
        </p:txBody>
      </p:sp>
      <p:sp>
        <p:nvSpPr>
          <p:cNvPr id="541" name="Google Shape;541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2" name="Google Shape;542;p37"/>
          <p:cNvGrpSpPr/>
          <p:nvPr/>
        </p:nvGrpSpPr>
        <p:grpSpPr>
          <a:xfrm>
            <a:off x="6040750" y="2466700"/>
            <a:ext cx="2293553" cy="2293553"/>
            <a:chOff x="278350" y="271425"/>
            <a:chExt cx="4728000" cy="4728000"/>
          </a:xfrm>
        </p:grpSpPr>
        <p:sp>
          <p:nvSpPr>
            <p:cNvPr id="543" name="Google Shape;543;p37"/>
            <p:cNvSpPr/>
            <p:nvPr/>
          </p:nvSpPr>
          <p:spPr>
            <a:xfrm>
              <a:off x="278350" y="271425"/>
              <a:ext cx="4728000" cy="47280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4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4288"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4" name="Google Shape;54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851" y="589100"/>
              <a:ext cx="4053851" cy="419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37"/>
          <p:cNvSpPr txBox="1"/>
          <p:nvPr>
            <p:ph idx="1" type="body"/>
          </p:nvPr>
        </p:nvSpPr>
        <p:spPr>
          <a:xfrm>
            <a:off x="1319350" y="2545375"/>
            <a:ext cx="5736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一山如畫對清江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一生心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向誰論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一見佳人便喜歡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今年好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一番新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心頭理曲強詞遮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去年百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頗相宜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田園價貫好商量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花開花謝在春風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彼此家居只一山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家道豊腴自飽溫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病患時時命蹇衰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陰裏詳看怪爾曹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蛩吟唧唧守孤幃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勞心汨汨竟何歸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與君夙昔結成冤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隨分堂前赴粥饘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憶昔蘭房分半釵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艱難險阻路蹊蹺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今年禾穀不如前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木有根荄水有源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北山門外好安居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一春風雨正瀟瀟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一朝無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忽遭官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三千法律八千文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子有三般不自由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世間萬物各有主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君今庚甲未亨通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君是山中萬戶侯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端百出慮雖長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河渠傍路有高低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知君指擬是空華</a:t>
            </a:r>
            <a:endParaRPr sz="400"/>
          </a:p>
        </p:txBody>
      </p:sp>
      <p:sp>
        <p:nvSpPr>
          <p:cNvPr id="546" name="Google Shape;546;p37"/>
          <p:cNvSpPr txBox="1"/>
          <p:nvPr>
            <p:ph idx="1" type="body"/>
          </p:nvPr>
        </p:nvSpPr>
        <p:spPr>
          <a:xfrm>
            <a:off x="1892699" y="2545375"/>
            <a:ext cx="5736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門裏團圓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事事</a:t>
            </a:r>
            <a:r>
              <a:rPr lang="en" sz="400"/>
              <a:t>雙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十八灘頭說與君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誰知去後有多般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富貴榮華萃汝身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直欲欺官行路斜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若較今年時運衰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到公庭彼此傷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貴賤窮通百歲中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如何似隔鬼門關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也須肚裏立乾坤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何須打瓦共鑽龜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舟中敵圖笑中刀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千里懸懸望信歸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疾病兼多是與非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今日相逢那得緣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何須妄想苦憂煎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而今忽把信音乖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南鳥孤飛依北巢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物價喧騰倍百年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君當自此究其原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若問終時慎厥初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千里行人去路遙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也是門衰墳未安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此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何如說與君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門庭蕭索冷如秋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一粒一毫君莫取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且向江頭作釣翁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信知騎馬勝騎牛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莫聽人言自主張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可歎長途日已西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底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茫茫未有涯</a:t>
            </a:r>
            <a:endParaRPr sz="400"/>
          </a:p>
        </p:txBody>
      </p:sp>
      <p:sp>
        <p:nvSpPr>
          <p:cNvPr id="547" name="Google Shape;547;p37"/>
          <p:cNvSpPr txBox="1"/>
          <p:nvPr>
            <p:ph idx="1" type="body"/>
          </p:nvPr>
        </p:nvSpPr>
        <p:spPr>
          <a:xfrm>
            <a:off x="2466047" y="2545375"/>
            <a:ext cx="5736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誰料半途分折去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世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盡從流水去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人情冷暖君休訝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誰道機關難料處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一旦醜形臨月鏡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好把瓣香告神佛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縱使機關圖得勝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羨子榮華今已矣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日月如梭人易老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財多害己君當省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直教重見一陽復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藩籬剖破渾無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等得榮華公子到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到頭來渾似夢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好把經文多諷誦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主張門戶誠難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痴心指望成連理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今日貴人曾識面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災數流行多疫癘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莫隨道路人閒話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堪笑包藏許多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移寡就多君得計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改換陰陽移禍福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善惡兩途君自作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若逢牛鼠交承日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英雄豪傑自天生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玉兔重生應發跡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今朝馬上看山色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一著仙機君記取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縱有榮華好時節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牢把腳根踏實地</a:t>
            </a:r>
            <a:endParaRPr sz="400"/>
          </a:p>
        </p:txBody>
      </p:sp>
      <p:sp>
        <p:nvSpPr>
          <p:cNvPr id="548" name="Google Shape;548;p37"/>
          <p:cNvSpPr txBox="1"/>
          <p:nvPr>
            <p:ph idx="1" type="body"/>
          </p:nvPr>
        </p:nvSpPr>
        <p:spPr>
          <a:xfrm>
            <a:off x="3039396" y="2545375"/>
            <a:ext cx="5736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空幃無語對銀缸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功名富貴等浮雲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歷涉應知行路難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到頭獨立轉傷神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身投憲網莫咨嗟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莫教福謝悔無追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定為後世子孫殃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到頭萬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總成空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許多勞碌不如閒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福有胚胎禍有門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始可求神仗佛持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一種天生惜羽毛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秋冬括括雨靡靡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何如休要用心機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祈求戶內保嬋娟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百歲安閒得幾年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到底誰知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不諧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相逢卻在夏秋交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一陽復後始安全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訟到終凶是至言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鱗鴻雖便莫修書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如何歸路轉無聊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勸君莫作等閒看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一生禍福此中分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萬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回春不用憂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也須步步循規矩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萬人頭上逞英雄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爭似騎牛得自由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紛紛鬧裏更思量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直須猴犬換金雞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善為善應永無差</a:t>
            </a:r>
            <a:endParaRPr sz="400"/>
          </a:p>
        </p:txBody>
      </p:sp>
      <p:sp>
        <p:nvSpPr>
          <p:cNvPr id="549" name="Google Shape;549;p37"/>
          <p:cNvSpPr/>
          <p:nvPr/>
        </p:nvSpPr>
        <p:spPr>
          <a:xfrm rot="10800000">
            <a:off x="3808525" y="3351125"/>
            <a:ext cx="2318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50" name="Google Shape;550;p37"/>
          <p:cNvGraphicFramePr/>
          <p:nvPr/>
        </p:nvGraphicFramePr>
        <p:xfrm>
          <a:off x="4321313" y="271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{4778A5E7-6531-43A7-8750-66BDF094A20B}</a:tableStyleId>
              </a:tblPr>
              <a:tblGrid>
                <a:gridCol w="495950"/>
                <a:gridCol w="499525"/>
              </a:tblGrid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單字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頻率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事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一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25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君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心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19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人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不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如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16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8"/>
          <p:cNvSpPr/>
          <p:nvPr/>
        </p:nvSpPr>
        <p:spPr>
          <a:xfrm>
            <a:off x="8714450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2495144" y="354551"/>
            <a:ext cx="4405500" cy="440550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3467810" y="117335"/>
            <a:ext cx="2459710" cy="2459710"/>
            <a:chOff x="3614360" y="410488"/>
            <a:chExt cx="2166000" cy="2166000"/>
          </a:xfrm>
        </p:grpSpPr>
        <p:sp>
          <p:nvSpPr>
            <p:cNvPr id="559" name="Google Shape;559;p38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8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資訊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科學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2224448" y="1347666"/>
            <a:ext cx="2459710" cy="2459710"/>
            <a:chOff x="2519466" y="1493908"/>
            <a:chExt cx="2166000" cy="2166000"/>
          </a:xfrm>
        </p:grpSpPr>
        <p:sp>
          <p:nvSpPr>
            <p:cNvPr id="562" name="Google Shape;562;p38"/>
            <p:cNvSpPr/>
            <p:nvPr/>
          </p:nvSpPr>
          <p:spPr>
            <a:xfrm>
              <a:off x="2519466" y="1493908"/>
              <a:ext cx="2166000" cy="21660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  <p:sp>
          <p:nvSpPr>
            <p:cNvPr id="563" name="Google Shape;563;p38"/>
            <p:cNvSpPr txBox="1"/>
            <p:nvPr/>
          </p:nvSpPr>
          <p:spPr>
            <a:xfrm>
              <a:off x="2601163" y="22321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數位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人文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4" name="Google Shape;564;p38"/>
          <p:cNvGrpSpPr/>
          <p:nvPr/>
        </p:nvGrpSpPr>
        <p:grpSpPr>
          <a:xfrm>
            <a:off x="3467805" y="2566165"/>
            <a:ext cx="2459710" cy="2459710"/>
            <a:chOff x="3614356" y="2566908"/>
            <a:chExt cx="2166000" cy="2166000"/>
          </a:xfrm>
        </p:grpSpPr>
        <p:sp>
          <p:nvSpPr>
            <p:cNvPr id="565" name="Google Shape;565;p38"/>
            <p:cNvSpPr/>
            <p:nvPr/>
          </p:nvSpPr>
          <p:spPr>
            <a:xfrm>
              <a:off x="3614356" y="2566908"/>
              <a:ext cx="2166000" cy="21660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  <p:sp>
          <p:nvSpPr>
            <p:cNvPr id="566" name="Google Shape;566;p38"/>
            <p:cNvSpPr txBox="1"/>
            <p:nvPr/>
          </p:nvSpPr>
          <p:spPr>
            <a:xfrm>
              <a:off x="3961563" y="3539875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數位學習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7" name="Google Shape;567;p38"/>
          <p:cNvGrpSpPr/>
          <p:nvPr/>
        </p:nvGrpSpPr>
        <p:grpSpPr>
          <a:xfrm>
            <a:off x="4702814" y="1347628"/>
            <a:ext cx="2459710" cy="2459710"/>
            <a:chOff x="4701894" y="1493874"/>
            <a:chExt cx="2166000" cy="2166000"/>
          </a:xfrm>
        </p:grpSpPr>
        <p:sp>
          <p:nvSpPr>
            <p:cNvPr id="568" name="Google Shape;568;p38"/>
            <p:cNvSpPr/>
            <p:nvPr/>
          </p:nvSpPr>
          <p:spPr>
            <a:xfrm>
              <a:off x="4701894" y="1493874"/>
              <a:ext cx="2166000" cy="2166000"/>
            </a:xfrm>
            <a:prstGeom prst="ellips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  <p:sp>
          <p:nvSpPr>
            <p:cNvPr id="569" name="Google Shape;569;p38"/>
            <p:cNvSpPr txBox="1"/>
            <p:nvPr/>
          </p:nvSpPr>
          <p:spPr>
            <a:xfrm>
              <a:off x="5295688" y="22203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行銷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70" name="Google Shape;570;p38"/>
          <p:cNvSpPr/>
          <p:nvPr/>
        </p:nvSpPr>
        <p:spPr>
          <a:xfrm>
            <a:off x="3712172" y="1571527"/>
            <a:ext cx="1971900" cy="197190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8"/>
          <p:cNvSpPr txBox="1"/>
          <p:nvPr/>
        </p:nvSpPr>
        <p:spPr>
          <a:xfrm>
            <a:off x="3711700" y="2178375"/>
            <a:ext cx="1971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"/>
                <a:ea typeface="Roboto"/>
                <a:cs typeface="Roboto"/>
                <a:sym typeface="Roboto"/>
              </a:rPr>
              <a:t>文本分析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資訊科學領域 (圖書資訊學)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知識地圖</a:t>
            </a:r>
            <a:endParaRPr/>
          </a:p>
        </p:txBody>
      </p:sp>
      <p:sp>
        <p:nvSpPr>
          <p:cNvPr id="577" name="Google Shape;577;p39"/>
          <p:cNvSpPr txBox="1"/>
          <p:nvPr>
            <p:ph idx="1" type="body"/>
          </p:nvPr>
        </p:nvSpPr>
        <p:spPr>
          <a:xfrm>
            <a:off x="1093650" y="1990050"/>
            <a:ext cx="3039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在2011</a:t>
            </a:r>
            <a:r>
              <a:rPr lang="en"/>
              <a:t>年時，</a:t>
            </a:r>
            <a:r>
              <a:rPr lang="en"/>
              <a:t>從</a:t>
            </a:r>
            <a:r>
              <a:rPr lang="en"/>
              <a:t>微軟學術搜尋取出170萬電腦科學相關主題刊物的資料</a:t>
            </a:r>
            <a:endParaRPr/>
          </a:p>
        </p:txBody>
      </p:sp>
      <p:sp>
        <p:nvSpPr>
          <p:cNvPr id="578" name="Google Shape;578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9" name="Google Shape;5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942" y="1498150"/>
            <a:ext cx="4282358" cy="303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9"/>
          <p:cNvSpPr txBox="1"/>
          <p:nvPr/>
        </p:nvSpPr>
        <p:spPr>
          <a:xfrm>
            <a:off x="7511475" y="4846025"/>
            <a:ext cx="1194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(Butler, 2011)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7305350" y="4097775"/>
            <a:ext cx="1546200" cy="692100"/>
          </a:xfrm>
          <a:prstGeom prst="wedgeRoundRectCallout">
            <a:avLst>
              <a:gd fmla="val -67696" name="adj1"/>
              <a:gd fmla="val -51174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節點：電腦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科學子領域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82" name="Google Shape;582;p39"/>
          <p:cNvSpPr/>
          <p:nvPr/>
        </p:nvSpPr>
        <p:spPr>
          <a:xfrm>
            <a:off x="5986275" y="598575"/>
            <a:ext cx="1450800" cy="692100"/>
          </a:xfrm>
          <a:prstGeom prst="wedgeRoundRectCallout">
            <a:avLst>
              <a:gd fmla="val 24791" name="adj1"/>
              <a:gd fmla="val 124231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線條：文獻引用關係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0"/>
          <p:cNvSpPr/>
          <p:nvPr/>
        </p:nvSpPr>
        <p:spPr>
          <a:xfrm>
            <a:off x="4989600" y="1291025"/>
            <a:ext cx="2957400" cy="29577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0"/>
          <p:cNvSpPr/>
          <p:nvPr/>
        </p:nvSpPr>
        <p:spPr>
          <a:xfrm>
            <a:off x="4501875" y="802925"/>
            <a:ext cx="3933000" cy="3933900"/>
          </a:xfrm>
          <a:prstGeom prst="ellipse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475" y="1529900"/>
            <a:ext cx="2479800" cy="247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0" name="Google Shape;590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商業行銷領域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市場分析</a:t>
            </a:r>
            <a:endParaRPr/>
          </a:p>
        </p:txBody>
      </p:sp>
      <p:sp>
        <p:nvSpPr>
          <p:cNvPr id="591" name="Google Shape;591;p40"/>
          <p:cNvSpPr txBox="1"/>
          <p:nvPr>
            <p:ph idx="1" type="body"/>
          </p:nvPr>
        </p:nvSpPr>
        <p:spPr>
          <a:xfrm>
            <a:off x="1303800" y="1990050"/>
            <a:ext cx="2667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SomeTrend ISSUE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任炫植 (연관어 맵)</a:t>
            </a:r>
            <a:br>
              <a:rPr lang="en"/>
            </a:br>
            <a:r>
              <a:rPr lang="en"/>
              <a:t>2019.5.8 ~ 2019.6.7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rgbClr val="FFFFFF"/>
                </a:solidFill>
                <a:highlight>
                  <a:srgbClr val="990000"/>
                </a:highlight>
              </a:rPr>
              <a:t>人 (</a:t>
            </a:r>
            <a:r>
              <a:rPr lang="en">
                <a:solidFill>
                  <a:srgbClr val="FFFFFF"/>
                </a:solidFill>
                <a:highlight>
                  <a:srgbClr val="990000"/>
                </a:highlight>
              </a:rPr>
              <a:t>紅色</a:t>
            </a:r>
            <a:r>
              <a:rPr lang="en">
                <a:solidFill>
                  <a:srgbClr val="FFFFFF"/>
                </a:solidFill>
                <a:highlight>
                  <a:srgbClr val="990000"/>
                </a:highlight>
              </a:rPr>
              <a:t>)</a:t>
            </a:r>
            <a:br>
              <a:rPr lang="en">
                <a:solidFill>
                  <a:srgbClr val="FFFFFF"/>
                </a:solidFill>
                <a:highlight>
                  <a:srgbClr val="990000"/>
                </a:highlight>
              </a:rPr>
            </a:br>
            <a:r>
              <a:rPr lang="en"/>
              <a:t> </a:t>
            </a:r>
            <a:r>
              <a:rPr lang="en">
                <a:solidFill>
                  <a:srgbClr val="FFFFFF"/>
                </a:solidFill>
                <a:highlight>
                  <a:srgbClr val="674EA7"/>
                </a:highlight>
              </a:rPr>
              <a:t>文化/休閒 (紫色)</a:t>
            </a:r>
            <a:br>
              <a:rPr lang="en">
                <a:solidFill>
                  <a:srgbClr val="FFFFFF"/>
                </a:solidFill>
                <a:highlight>
                  <a:srgbClr val="674EA7"/>
                </a:highlight>
              </a:rPr>
            </a:br>
            <a:r>
              <a:rPr lang="en"/>
              <a:t> </a:t>
            </a:r>
            <a:r>
              <a:rPr lang="en">
                <a:solidFill>
                  <a:srgbClr val="FFFFFF"/>
                </a:solidFill>
                <a:highlight>
                  <a:srgbClr val="7F6000"/>
                </a:highlight>
              </a:rPr>
              <a:t>地點 (褐色)</a:t>
            </a:r>
            <a:br>
              <a:rPr lang="en">
                <a:solidFill>
                  <a:srgbClr val="FFFFFF"/>
                </a:solidFill>
                <a:highlight>
                  <a:srgbClr val="7F6000"/>
                </a:highlight>
              </a:rPr>
            </a:br>
            <a:r>
              <a:rPr lang="en"/>
              <a:t> </a:t>
            </a:r>
            <a:r>
              <a:rPr lang="en">
                <a:solidFill>
                  <a:srgbClr val="FFFFFF"/>
                </a:solidFill>
                <a:highlight>
                  <a:srgbClr val="0B5394"/>
                </a:highlight>
              </a:rPr>
              <a:t>生活 (藍色)</a:t>
            </a:r>
            <a:endParaRPr>
              <a:solidFill>
                <a:srgbClr val="FFFFFF"/>
              </a:solidFill>
              <a:highlight>
                <a:srgbClr val="0B5394"/>
              </a:highlight>
            </a:endParaRPr>
          </a:p>
        </p:txBody>
      </p:sp>
      <p:sp>
        <p:nvSpPr>
          <p:cNvPr id="592" name="Google Shape;592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40"/>
          <p:cNvSpPr/>
          <p:nvPr/>
        </p:nvSpPr>
        <p:spPr>
          <a:xfrm>
            <a:off x="5749125" y="3265450"/>
            <a:ext cx="1438500" cy="39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任炫植</a:t>
            </a:r>
            <a:endParaRPr sz="1800"/>
          </a:p>
        </p:txBody>
      </p:sp>
      <p:sp>
        <p:nvSpPr>
          <p:cNvPr id="594" name="Google Shape;594;p40"/>
          <p:cNvSpPr/>
          <p:nvPr/>
        </p:nvSpPr>
        <p:spPr>
          <a:xfrm>
            <a:off x="5926325" y="71202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音樂會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95" name="Google Shape;595;p40"/>
          <p:cNvSpPr/>
          <p:nvPr/>
        </p:nvSpPr>
        <p:spPr>
          <a:xfrm>
            <a:off x="7525775" y="1593813"/>
            <a:ext cx="11955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髙田健太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96" name="Google Shape;596;p40"/>
          <p:cNvSpPr/>
          <p:nvPr/>
        </p:nvSpPr>
        <p:spPr>
          <a:xfrm>
            <a:off x="7874750" y="2642775"/>
            <a:ext cx="1125000" cy="5658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IMFACT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(韓</a:t>
            </a:r>
            <a:r>
              <a:rPr lang="en" sz="1200">
                <a:solidFill>
                  <a:schemeClr val="lt1"/>
                </a:solidFill>
              </a:rPr>
              <a:t>男</a:t>
            </a:r>
            <a:r>
              <a:rPr lang="en" sz="1200">
                <a:solidFill>
                  <a:srgbClr val="FFFFFF"/>
                </a:solidFill>
              </a:rPr>
              <a:t>星團體)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97" name="Google Shape;597;p40"/>
          <p:cNvSpPr/>
          <p:nvPr/>
        </p:nvSpPr>
        <p:spPr>
          <a:xfrm>
            <a:off x="5228475" y="417362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美洲豹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98" name="Google Shape;598;p40"/>
          <p:cNvSpPr/>
          <p:nvPr/>
        </p:nvSpPr>
        <p:spPr>
          <a:xfrm>
            <a:off x="4574050" y="3659050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金相均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599" name="Google Shape;599;p40"/>
          <p:cNvSpPr/>
          <p:nvPr/>
        </p:nvSpPr>
        <p:spPr>
          <a:xfrm>
            <a:off x="4097925" y="1659875"/>
            <a:ext cx="1263000" cy="4839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Boyz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(韓男星團體)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0" name="Google Shape;600;p40"/>
          <p:cNvSpPr/>
          <p:nvPr/>
        </p:nvSpPr>
        <p:spPr>
          <a:xfrm>
            <a:off x="6915275" y="956700"/>
            <a:ext cx="909000" cy="5358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粉絲見面會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1" name="Google Shape;601;p40"/>
          <p:cNvSpPr/>
          <p:nvPr/>
        </p:nvSpPr>
        <p:spPr>
          <a:xfrm>
            <a:off x="7785625" y="2088750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日本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2" name="Google Shape;602;p40"/>
          <p:cNvSpPr/>
          <p:nvPr/>
        </p:nvSpPr>
        <p:spPr>
          <a:xfrm>
            <a:off x="7750325" y="338237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東京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3" name="Google Shape;603;p40"/>
          <p:cNvSpPr/>
          <p:nvPr/>
        </p:nvSpPr>
        <p:spPr>
          <a:xfrm>
            <a:off x="7262525" y="394977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見面會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4" name="Google Shape;604;p40"/>
          <p:cNvSpPr/>
          <p:nvPr/>
        </p:nvSpPr>
        <p:spPr>
          <a:xfrm>
            <a:off x="6212400" y="434337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金在奐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5" name="Google Shape;605;p40"/>
          <p:cNvSpPr/>
          <p:nvPr/>
        </p:nvSpPr>
        <p:spPr>
          <a:xfrm>
            <a:off x="4218775" y="3002900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裵珍映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6" name="Google Shape;606;p40"/>
          <p:cNvSpPr/>
          <p:nvPr/>
        </p:nvSpPr>
        <p:spPr>
          <a:xfrm>
            <a:off x="3864775" y="2276225"/>
            <a:ext cx="1263000" cy="4839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Seventeen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(韓男星團體)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07" name="Google Shape;607;p40"/>
          <p:cNvSpPr/>
          <p:nvPr/>
        </p:nvSpPr>
        <p:spPr>
          <a:xfrm>
            <a:off x="4908025" y="113382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Camp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608" name="Google Shape;608;p40"/>
          <p:cNvSpPr txBox="1"/>
          <p:nvPr/>
        </p:nvSpPr>
        <p:spPr>
          <a:xfrm>
            <a:off x="7251500" y="4846025"/>
            <a:ext cx="1454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(SOMETREAN, 2019)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教育學領域</a:t>
            </a:r>
            <a:r>
              <a:rPr b="0" lang="en" sz="2400"/>
              <a:t> (數位學習)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小組合作學習討論內容的主題變化</a:t>
            </a:r>
            <a:endParaRPr/>
          </a:p>
        </p:txBody>
      </p:sp>
      <p:sp>
        <p:nvSpPr>
          <p:cNvPr id="615" name="Google Shape;615;p41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1"/>
          <p:cNvSpPr/>
          <p:nvPr/>
        </p:nvSpPr>
        <p:spPr>
          <a:xfrm>
            <a:off x="1303800" y="2253850"/>
            <a:ext cx="2784600" cy="44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小組合作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7" name="Google Shape;617;p41"/>
          <p:cNvSpPr/>
          <p:nvPr/>
        </p:nvSpPr>
        <p:spPr>
          <a:xfrm>
            <a:off x="1303800" y="3171350"/>
            <a:ext cx="2784600" cy="44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主題分析(LDA)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8" name="Google Shape;618;p41"/>
          <p:cNvSpPr/>
          <p:nvPr/>
        </p:nvSpPr>
        <p:spPr>
          <a:xfrm>
            <a:off x="1303800" y="4088850"/>
            <a:ext cx="2784600" cy="44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主題變化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19" name="Google Shape;619;p41"/>
          <p:cNvPicPr preferRelativeResize="0"/>
          <p:nvPr/>
        </p:nvPicPr>
        <p:blipFill rotWithShape="1">
          <a:blip r:embed="rId3">
            <a:alphaModFix/>
          </a:blip>
          <a:srcRect b="26079" l="11330" r="10145" t="35942"/>
          <a:stretch/>
        </p:blipFill>
        <p:spPr>
          <a:xfrm>
            <a:off x="3750350" y="3712000"/>
            <a:ext cx="4583953" cy="107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1"/>
          <p:cNvPicPr preferRelativeResize="0"/>
          <p:nvPr/>
        </p:nvPicPr>
        <p:blipFill rotWithShape="1">
          <a:blip r:embed="rId3">
            <a:alphaModFix/>
          </a:blip>
          <a:srcRect b="5070" l="21069" r="20854" t="76590"/>
          <a:stretch/>
        </p:blipFill>
        <p:spPr>
          <a:xfrm>
            <a:off x="3750350" y="3009950"/>
            <a:ext cx="4583953" cy="7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475" y="1640813"/>
            <a:ext cx="1778150" cy="1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1"/>
          <p:cNvSpPr txBox="1"/>
          <p:nvPr/>
        </p:nvSpPr>
        <p:spPr>
          <a:xfrm>
            <a:off x="6981875" y="4846025"/>
            <a:ext cx="17244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Southavilay et al.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3" name="Google Shape;623;p41"/>
          <p:cNvSpPr/>
          <p:nvPr/>
        </p:nvSpPr>
        <p:spPr>
          <a:xfrm rot="10800000">
            <a:off x="5577625" y="2212900"/>
            <a:ext cx="549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65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2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1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2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85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2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15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650" y="838369"/>
            <a:ext cx="4240351" cy="369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2"/>
          <p:cNvPicPr preferRelativeResize="0"/>
          <p:nvPr/>
        </p:nvPicPr>
        <p:blipFill rotWithShape="1">
          <a:blip r:embed="rId4">
            <a:alphaModFix/>
          </a:blip>
          <a:srcRect b="50067" l="23648" r="23648" t="0"/>
          <a:stretch/>
        </p:blipFill>
        <p:spPr>
          <a:xfrm>
            <a:off x="3877300" y="1659900"/>
            <a:ext cx="1264500" cy="1319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7" name="Google Shape;637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數位人文</a:t>
            </a:r>
            <a:r>
              <a:rPr b="0" lang="en" sz="2400"/>
              <a:t>領域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地名命名實體視覺化</a:t>
            </a:r>
            <a:endParaRPr/>
          </a:p>
        </p:txBody>
      </p:sp>
      <p:sp>
        <p:nvSpPr>
          <p:cNvPr id="638" name="Google Shape;638;p42"/>
          <p:cNvSpPr txBox="1"/>
          <p:nvPr>
            <p:ph idx="1" type="body"/>
          </p:nvPr>
        </p:nvSpPr>
        <p:spPr>
          <a:xfrm>
            <a:off x="792025" y="1990050"/>
            <a:ext cx="394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美國小說家</a:t>
            </a:r>
            <a:br>
              <a:rPr lang="en"/>
            </a:br>
            <a:r>
              <a:rPr b="1" lang="en" sz="2400"/>
              <a:t>Jack Kerouac </a:t>
            </a:r>
            <a:br>
              <a:rPr lang="en"/>
            </a:br>
            <a:r>
              <a:rPr lang="en"/>
              <a:t>(1922-1969)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1960年代嬉皮士運動的代表作</a:t>
            </a:r>
            <a:br>
              <a:rPr lang="en"/>
            </a:br>
            <a:r>
              <a:rPr lang="en"/>
              <a:t>「ON THE ROAD」的作者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該書起源於作者的自傳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根據作者於1947年7月至10月所撰寫的日記中為地點，以</a:t>
            </a:r>
            <a:r>
              <a:rPr lang="en" u="sng">
                <a:solidFill>
                  <a:schemeClr val="hlink"/>
                </a:solidFill>
                <a:hlinkClick r:id="rId5"/>
              </a:rPr>
              <a:t>Roadtrippers</a:t>
            </a:r>
            <a:r>
              <a:rPr lang="en"/>
              <a:t>繪製成地圖</a:t>
            </a:r>
            <a:endParaRPr b="1" sz="2400"/>
          </a:p>
        </p:txBody>
      </p:sp>
      <p:sp>
        <p:nvSpPr>
          <p:cNvPr id="639" name="Google Shape;639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42"/>
          <p:cNvSpPr txBox="1"/>
          <p:nvPr/>
        </p:nvSpPr>
        <p:spPr>
          <a:xfrm>
            <a:off x="7251500" y="4846025"/>
            <a:ext cx="1454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Tagliaferri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文本分析的類型</a:t>
            </a:r>
            <a:endParaRPr/>
          </a:p>
        </p:txBody>
      </p:sp>
      <p:sp>
        <p:nvSpPr>
          <p:cNvPr id="646" name="Google Shape;646;p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647" name="Google Shape;647;p43"/>
          <p:cNvGrpSpPr/>
          <p:nvPr/>
        </p:nvGrpSpPr>
        <p:grpSpPr>
          <a:xfrm>
            <a:off x="1512457" y="1537360"/>
            <a:ext cx="5656687" cy="560775"/>
            <a:chOff x="630730" y="880977"/>
            <a:chExt cx="7380855" cy="731700"/>
          </a:xfrm>
        </p:grpSpPr>
        <p:sp>
          <p:nvSpPr>
            <p:cNvPr id="648" name="Google Shape;648;p43"/>
            <p:cNvSpPr txBox="1"/>
            <p:nvPr/>
          </p:nvSpPr>
          <p:spPr>
            <a:xfrm>
              <a:off x="630730" y="931175"/>
              <a:ext cx="2084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sz="42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2789785" y="880977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3"/>
            <p:cNvSpPr txBox="1"/>
            <p:nvPr/>
          </p:nvSpPr>
          <p:spPr>
            <a:xfrm>
              <a:off x="2914389" y="965253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字詞與主題分析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1" name="Google Shape;651;p43"/>
          <p:cNvGrpSpPr/>
          <p:nvPr/>
        </p:nvGrpSpPr>
        <p:grpSpPr>
          <a:xfrm>
            <a:off x="1369484" y="2215134"/>
            <a:ext cx="5522608" cy="560775"/>
            <a:chOff x="444180" y="1765338"/>
            <a:chExt cx="7205908" cy="731700"/>
          </a:xfrm>
        </p:grpSpPr>
        <p:sp>
          <p:nvSpPr>
            <p:cNvPr id="652" name="Google Shape;652;p43"/>
            <p:cNvSpPr txBox="1"/>
            <p:nvPr/>
          </p:nvSpPr>
          <p:spPr>
            <a:xfrm>
              <a:off x="444180" y="1815550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42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2789787" y="1765338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3"/>
            <p:cNvSpPr txBox="1"/>
            <p:nvPr/>
          </p:nvSpPr>
          <p:spPr>
            <a:xfrm>
              <a:off x="2914387" y="1971908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詞性與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命名實體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5" name="Google Shape;655;p43"/>
          <p:cNvGrpSpPr/>
          <p:nvPr/>
        </p:nvGrpSpPr>
        <p:grpSpPr>
          <a:xfrm>
            <a:off x="1832446" y="2890409"/>
            <a:ext cx="4781673" cy="560775"/>
            <a:chOff x="1048253" y="2646438"/>
            <a:chExt cx="6239135" cy="731700"/>
          </a:xfrm>
        </p:grpSpPr>
        <p:sp>
          <p:nvSpPr>
            <p:cNvPr id="656" name="Google Shape;656;p43"/>
            <p:cNvSpPr txBox="1"/>
            <p:nvPr/>
          </p:nvSpPr>
          <p:spPr>
            <a:xfrm>
              <a:off x="1048253" y="2696625"/>
              <a:ext cx="16668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42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2789787" y="2646438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3"/>
            <p:cNvSpPr txBox="1"/>
            <p:nvPr/>
          </p:nvSpPr>
          <p:spPr>
            <a:xfrm>
              <a:off x="2914388" y="2852992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順序分析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9" name="Google Shape;659;p43"/>
          <p:cNvGrpSpPr/>
          <p:nvPr/>
        </p:nvGrpSpPr>
        <p:grpSpPr>
          <a:xfrm>
            <a:off x="1936817" y="3568194"/>
            <a:ext cx="4400248" cy="560775"/>
            <a:chOff x="1184436" y="3530813"/>
            <a:chExt cx="5741451" cy="731700"/>
          </a:xfrm>
        </p:grpSpPr>
        <p:sp>
          <p:nvSpPr>
            <p:cNvPr id="660" name="Google Shape;660;p43"/>
            <p:cNvSpPr txBox="1"/>
            <p:nvPr/>
          </p:nvSpPr>
          <p:spPr>
            <a:xfrm>
              <a:off x="1184436" y="3581001"/>
              <a:ext cx="1530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C8148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4</a:t>
              </a:r>
              <a:endParaRPr sz="4200">
                <a:solidFill>
                  <a:srgbClr val="0C8148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2789787" y="3530813"/>
              <a:ext cx="4136100" cy="7317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3"/>
            <p:cNvSpPr txBox="1"/>
            <p:nvPr/>
          </p:nvSpPr>
          <p:spPr>
            <a:xfrm>
              <a:off x="2914388" y="3737366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特徵分析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63" name="Google Shape;663;p43"/>
          <p:cNvSpPr txBox="1"/>
          <p:nvPr/>
        </p:nvSpPr>
        <p:spPr>
          <a:xfrm>
            <a:off x="2020350" y="15373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具體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4" name="Google Shape;664;p43"/>
          <p:cNvSpPr txBox="1"/>
          <p:nvPr/>
        </p:nvSpPr>
        <p:spPr>
          <a:xfrm>
            <a:off x="2020350" y="4343988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隱晦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65" name="Google Shape;665;p43"/>
          <p:cNvCxnSpPr>
            <a:stCxn id="663" idx="2"/>
            <a:endCxn id="664" idx="0"/>
          </p:cNvCxnSpPr>
          <p:nvPr/>
        </p:nvCxnSpPr>
        <p:spPr>
          <a:xfrm>
            <a:off x="2294700" y="1902150"/>
            <a:ext cx="0" cy="24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666" name="Google Shape;666;p43"/>
          <p:cNvSpPr/>
          <p:nvPr/>
        </p:nvSpPr>
        <p:spPr>
          <a:xfrm>
            <a:off x="3167151" y="4246000"/>
            <a:ext cx="2839200" cy="560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3"/>
          <p:cNvSpPr txBox="1"/>
          <p:nvPr/>
        </p:nvSpPr>
        <p:spPr>
          <a:xfrm>
            <a:off x="1936817" y="4285059"/>
            <a:ext cx="1173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C8148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endParaRPr sz="4200">
              <a:solidFill>
                <a:srgbClr val="0C814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8" name="Google Shape;668;p43"/>
          <p:cNvSpPr txBox="1"/>
          <p:nvPr/>
        </p:nvSpPr>
        <p:spPr>
          <a:xfrm>
            <a:off x="3242450" y="4399650"/>
            <a:ext cx="2211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語義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分析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Part 2.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字詞與主題分析</a:t>
            </a:r>
            <a:endParaRPr/>
          </a:p>
        </p:txBody>
      </p:sp>
      <p:sp>
        <p:nvSpPr>
          <p:cNvPr id="674" name="Google Shape;674;p4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Word Cloud, Tag Cloud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文字雲: 詞頻</a:t>
            </a:r>
            <a:endParaRPr/>
          </a:p>
        </p:txBody>
      </p:sp>
      <p:pic>
        <p:nvPicPr>
          <p:cNvPr id="680" name="Google Shape;6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2117850"/>
            <a:ext cx="3810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4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83" name="Google Shape;683;p4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詞頻</a:t>
            </a:r>
            <a:endParaRPr b="1"/>
          </a:p>
        </p:txBody>
      </p:sp>
      <p:sp>
        <p:nvSpPr>
          <p:cNvPr id="684" name="Google Shape;684;p4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685" name="Google Shape;6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1990050"/>
            <a:ext cx="1269482" cy="2541597"/>
          </a:xfrm>
          <a:prstGeom prst="rect">
            <a:avLst/>
          </a:prstGeom>
          <a:noFill/>
          <a:ln cap="flat" cmpd="sng" w="285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6" name="Google Shape;686;p45"/>
          <p:cNvSpPr/>
          <p:nvPr/>
        </p:nvSpPr>
        <p:spPr>
          <a:xfrm rot="10800000">
            <a:off x="2806950" y="3105200"/>
            <a:ext cx="2722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87" name="Google Shape;687;p45"/>
          <p:cNvGraphicFramePr/>
          <p:nvPr/>
        </p:nvGraphicFramePr>
        <p:xfrm>
          <a:off x="3576513" y="199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{4778A5E7-6531-43A7-8750-66BDF094A20B}</a:tableStyleId>
              </a:tblPr>
              <a:tblGrid>
                <a:gridCol w="495950"/>
                <a:gridCol w="499525"/>
              </a:tblGrid>
              <a:tr h="22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單字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頻率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我們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59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臺灣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46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也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41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在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39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了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32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國家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27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要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24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和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為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是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22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88" name="Google Shape;688;p45"/>
          <p:cNvSpPr txBox="1"/>
          <p:nvPr/>
        </p:nvSpPr>
        <p:spPr>
          <a:xfrm>
            <a:off x="7251500" y="4846025"/>
            <a:ext cx="1454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中華民國總統府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28"/>
          <p:cNvPicPr preferRelativeResize="0"/>
          <p:nvPr/>
        </p:nvPicPr>
        <p:blipFill rotWithShape="1">
          <a:blip r:embed="rId3">
            <a:alphaModFix amt="45000"/>
          </a:blip>
          <a:srcRect b="0" l="0" r="57589" t="0"/>
          <a:stretch/>
        </p:blipFill>
        <p:spPr>
          <a:xfrm>
            <a:off x="0" y="4775"/>
            <a:ext cx="387792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8"/>
          <p:cNvSpPr/>
          <p:nvPr/>
        </p:nvSpPr>
        <p:spPr>
          <a:xfrm>
            <a:off x="8683500" y="4702050"/>
            <a:ext cx="270000" cy="2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1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4" name="Google Shape;434;p28"/>
          <p:cNvSpPr txBox="1"/>
          <p:nvPr>
            <p:ph type="title"/>
          </p:nvPr>
        </p:nvSpPr>
        <p:spPr>
          <a:xfrm>
            <a:off x="4440555" y="1037088"/>
            <a:ext cx="4141470" cy="819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ill Sans"/>
              <a:buNone/>
            </a:pPr>
            <a:r>
              <a:rPr b="1" lang="en">
                <a:solidFill>
                  <a:schemeClr val="accent6"/>
                </a:solidFill>
              </a:rPr>
              <a:t>陳勇汀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435" name="Google Shape;435;p28"/>
          <p:cNvSpPr txBox="1"/>
          <p:nvPr>
            <p:ph idx="1" type="body"/>
          </p:nvPr>
        </p:nvSpPr>
        <p:spPr>
          <a:xfrm>
            <a:off x="4440550" y="2189750"/>
            <a:ext cx="41070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淡江資訊與圖書館學系</a:t>
            </a:r>
            <a:br>
              <a:rPr lang="en"/>
            </a:br>
            <a:r>
              <a:rPr lang="en"/>
              <a:t>助理教授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政大人工智慧與數位教育中心</a:t>
            </a:r>
            <a:br>
              <a:rPr lang="en"/>
            </a:br>
            <a:r>
              <a:rPr lang="en"/>
              <a:t>研究員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100"/>
              <a:buChar char="•"/>
            </a:pPr>
            <a:r>
              <a:rPr lang="en"/>
              <a:t>政治大學圖書資訊與檔案學研究所博士 </a:t>
            </a:r>
            <a:endParaRPr/>
          </a:p>
        </p:txBody>
      </p:sp>
      <p:cxnSp>
        <p:nvCxnSpPr>
          <p:cNvPr id="436" name="Google Shape;436;p28"/>
          <p:cNvCxnSpPr/>
          <p:nvPr/>
        </p:nvCxnSpPr>
        <p:spPr>
          <a:xfrm>
            <a:off x="4540791" y="1856549"/>
            <a:ext cx="409425" cy="0"/>
          </a:xfrm>
          <a:prstGeom prst="straightConnector1">
            <a:avLst/>
          </a:prstGeom>
          <a:noFill/>
          <a:ln cap="flat" cmpd="sng" w="635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37" name="Google Shape;437;p28"/>
          <p:cNvPicPr preferRelativeResize="0"/>
          <p:nvPr/>
        </p:nvPicPr>
        <p:blipFill rotWithShape="1">
          <a:blip r:embed="rId4">
            <a:alphaModFix/>
          </a:blip>
          <a:srcRect b="65262" l="31170" r="28919" t="10745"/>
          <a:stretch/>
        </p:blipFill>
        <p:spPr>
          <a:xfrm>
            <a:off x="475525" y="1105500"/>
            <a:ext cx="2779200" cy="2807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28"/>
          <p:cNvSpPr/>
          <p:nvPr/>
        </p:nvSpPr>
        <p:spPr>
          <a:xfrm>
            <a:off x="342198" y="1002733"/>
            <a:ext cx="29124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422" y="3135047"/>
            <a:ext cx="915300" cy="915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如何找出主題？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找出相似的文件</a:t>
            </a:r>
            <a:endParaRPr b="0" sz="2400"/>
          </a:p>
        </p:txBody>
      </p:sp>
      <p:sp>
        <p:nvSpPr>
          <p:cNvPr id="694" name="Google Shape;694;p46"/>
          <p:cNvSpPr txBox="1"/>
          <p:nvPr>
            <p:ph idx="1" type="body"/>
          </p:nvPr>
        </p:nvSpPr>
        <p:spPr>
          <a:xfrm>
            <a:off x="1303800" y="1990050"/>
            <a:ext cx="3430500" cy="27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端午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695" name="Google Shape;695;p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6" name="Google Shape;6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812" y="1690300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850" y="1690300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8" name="Google Shape;698;p46"/>
          <p:cNvGrpSpPr/>
          <p:nvPr/>
        </p:nvGrpSpPr>
        <p:grpSpPr>
          <a:xfrm flipH="1">
            <a:off x="5578575" y="1690300"/>
            <a:ext cx="458125" cy="404400"/>
            <a:chOff x="2603600" y="2602875"/>
            <a:chExt cx="458125" cy="404400"/>
          </a:xfrm>
        </p:grpSpPr>
        <p:sp>
          <p:nvSpPr>
            <p:cNvPr id="699" name="Google Shape;699;p4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6"/>
          <p:cNvGrpSpPr/>
          <p:nvPr/>
        </p:nvGrpSpPr>
        <p:grpSpPr>
          <a:xfrm flipH="1">
            <a:off x="6440375" y="1690300"/>
            <a:ext cx="458125" cy="404400"/>
            <a:chOff x="2603600" y="2602875"/>
            <a:chExt cx="458125" cy="404400"/>
          </a:xfrm>
        </p:grpSpPr>
        <p:sp>
          <p:nvSpPr>
            <p:cNvPr id="704" name="Google Shape;704;p4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8" name="Google Shape;7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350" y="1690300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46"/>
          <p:cNvGrpSpPr/>
          <p:nvPr/>
        </p:nvGrpSpPr>
        <p:grpSpPr>
          <a:xfrm>
            <a:off x="2274350" y="1690300"/>
            <a:ext cx="458125" cy="404400"/>
            <a:chOff x="2603600" y="2602875"/>
            <a:chExt cx="458125" cy="404400"/>
          </a:xfrm>
        </p:grpSpPr>
        <p:sp>
          <p:nvSpPr>
            <p:cNvPr id="710" name="Google Shape;710;p4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4" name="Google Shape;7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675" y="1690300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5" name="Google Shape;715;p46"/>
          <p:cNvGrpSpPr/>
          <p:nvPr/>
        </p:nvGrpSpPr>
        <p:grpSpPr>
          <a:xfrm>
            <a:off x="3001675" y="1690300"/>
            <a:ext cx="458125" cy="404400"/>
            <a:chOff x="2603600" y="2602875"/>
            <a:chExt cx="458125" cy="404400"/>
          </a:xfrm>
        </p:grpSpPr>
        <p:sp>
          <p:nvSpPr>
            <p:cNvPr id="716" name="Google Shape;716;p4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46"/>
          <p:cNvSpPr/>
          <p:nvPr/>
        </p:nvSpPr>
        <p:spPr>
          <a:xfrm>
            <a:off x="5055175" y="3278800"/>
            <a:ext cx="1606500" cy="837600"/>
          </a:xfrm>
          <a:prstGeom prst="wedgeRoundRectCallout">
            <a:avLst>
              <a:gd fmla="val 18603" name="adj1"/>
              <a:gd fmla="val -8462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拚</a:t>
            </a:r>
            <a:r>
              <a:rPr b="1" lang="en" sz="1200">
                <a:solidFill>
                  <a:srgbClr val="0000FF"/>
                </a:solidFill>
              </a:rPr>
              <a:t>太空</a:t>
            </a:r>
            <a:r>
              <a:rPr b="1" lang="en" sz="1200">
                <a:solidFill>
                  <a:schemeClr val="accent1"/>
                </a:solidFill>
              </a:rPr>
              <a:t>觀光</a:t>
            </a:r>
            <a:r>
              <a:rPr lang="en" sz="1200"/>
              <a:t>！</a:t>
            </a:r>
            <a:r>
              <a:rPr lang="en" sz="1200">
                <a:solidFill>
                  <a:srgbClr val="0000FF"/>
                </a:solidFill>
              </a:rPr>
              <a:t>NASA</a:t>
            </a:r>
            <a:r>
              <a:rPr lang="en" sz="1200"/>
              <a:t>開放民眾睡太空站 船票每張</a:t>
            </a:r>
            <a:r>
              <a:rPr b="1" lang="en" sz="1200">
                <a:solidFill>
                  <a:srgbClr val="0000FF"/>
                </a:solidFill>
              </a:rPr>
              <a:t>18億</a:t>
            </a:r>
            <a:endParaRPr b="1" sz="1200">
              <a:solidFill>
                <a:srgbClr val="0000FF"/>
              </a:solidFill>
            </a:endParaRPr>
          </a:p>
        </p:txBody>
      </p:sp>
      <p:sp>
        <p:nvSpPr>
          <p:cNvPr id="721" name="Google Shape;721;p46"/>
          <p:cNvSpPr/>
          <p:nvPr/>
        </p:nvSpPr>
        <p:spPr>
          <a:xfrm>
            <a:off x="6727650" y="3278800"/>
            <a:ext cx="1606500" cy="837600"/>
          </a:xfrm>
          <a:prstGeom prst="wedgeRoundRectCallout">
            <a:avLst>
              <a:gd fmla="val -33864" name="adj1"/>
              <a:gd fmla="val -8462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NASA</a:t>
            </a:r>
            <a:r>
              <a:rPr lang="en" sz="1200"/>
              <a:t>開放民眾入住</a:t>
            </a:r>
            <a:r>
              <a:rPr b="1" lang="en" sz="1200">
                <a:solidFill>
                  <a:srgbClr val="0000FF"/>
                </a:solidFill>
              </a:rPr>
              <a:t>太空</a:t>
            </a:r>
            <a:r>
              <a:rPr lang="en" sz="1200"/>
              <a:t>站 來回要價</a:t>
            </a:r>
            <a:r>
              <a:rPr b="1" lang="en" sz="1200">
                <a:solidFill>
                  <a:srgbClr val="0000FF"/>
                </a:solidFill>
              </a:rPr>
              <a:t>18億</a:t>
            </a:r>
            <a:endParaRPr b="1" sz="1200">
              <a:solidFill>
                <a:srgbClr val="0000FF"/>
              </a:solidFill>
            </a:endParaRPr>
          </a:p>
        </p:txBody>
      </p:sp>
      <p:sp>
        <p:nvSpPr>
          <p:cNvPr id="722" name="Google Shape;722;p46"/>
          <p:cNvSpPr/>
          <p:nvPr/>
        </p:nvSpPr>
        <p:spPr>
          <a:xfrm>
            <a:off x="2661350" y="3278800"/>
            <a:ext cx="1400400" cy="837600"/>
          </a:xfrm>
          <a:prstGeom prst="wedgeRoundRectCallout">
            <a:avLst>
              <a:gd fmla="val -12086" name="adj1"/>
              <a:gd fmla="val -9572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端午</a:t>
            </a:r>
            <a:r>
              <a:rPr lang="en" sz="1200"/>
              <a:t>連假上哪玩 </a:t>
            </a:r>
            <a:r>
              <a:rPr b="1" lang="en" sz="1200">
                <a:solidFill>
                  <a:schemeClr val="accent1"/>
                </a:solidFill>
              </a:rPr>
              <a:t>觀光</a:t>
            </a:r>
            <a:r>
              <a:rPr lang="en" sz="1200"/>
              <a:t>工廠績優商圈別錯過</a:t>
            </a:r>
            <a:endParaRPr sz="1200"/>
          </a:p>
        </p:txBody>
      </p:sp>
      <p:sp>
        <p:nvSpPr>
          <p:cNvPr id="723" name="Google Shape;723;p46"/>
          <p:cNvSpPr/>
          <p:nvPr/>
        </p:nvSpPr>
        <p:spPr>
          <a:xfrm>
            <a:off x="1303800" y="3278800"/>
            <a:ext cx="1196400" cy="837600"/>
          </a:xfrm>
          <a:prstGeom prst="wedgeRoundRectCallout">
            <a:avLst>
              <a:gd fmla="val 27035" name="adj1"/>
              <a:gd fmla="val -8938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端午</a:t>
            </a:r>
            <a:r>
              <a:rPr lang="en" sz="1200"/>
              <a:t>限定的鹿港味！來吃古早煎堆</a:t>
            </a:r>
            <a:endParaRPr sz="1200"/>
          </a:p>
        </p:txBody>
      </p:sp>
      <p:sp>
        <p:nvSpPr>
          <p:cNvPr id="724" name="Google Shape;724;p46"/>
          <p:cNvSpPr txBox="1"/>
          <p:nvPr>
            <p:ph idx="2" type="body"/>
          </p:nvPr>
        </p:nvSpPr>
        <p:spPr>
          <a:xfrm>
            <a:off x="4903650" y="1990050"/>
            <a:ext cx="3430500" cy="27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NASA、</a:t>
            </a:r>
            <a:r>
              <a:rPr b="1" lang="en" sz="2400">
                <a:solidFill>
                  <a:srgbClr val="0000FF"/>
                </a:solidFill>
              </a:rPr>
              <a:t>太空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725" name="Google Shape;725;p4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26" name="Google Shape;726;p4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主題</a:t>
            </a:r>
            <a:endParaRPr b="1"/>
          </a:p>
        </p:txBody>
      </p:sp>
      <p:sp>
        <p:nvSpPr>
          <p:cNvPr id="727" name="Google Shape;727;p4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Galaxy </a:t>
            </a:r>
            <a:r>
              <a:rPr lang="en"/>
              <a:t>文件星系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基於密度的主題</a:t>
            </a:r>
            <a:endParaRPr/>
          </a:p>
        </p:txBody>
      </p:sp>
      <p:sp>
        <p:nvSpPr>
          <p:cNvPr id="733" name="Google Shape;733;p47"/>
          <p:cNvSpPr txBox="1"/>
          <p:nvPr>
            <p:ph idx="1" type="body"/>
          </p:nvPr>
        </p:nvSpPr>
        <p:spPr>
          <a:xfrm>
            <a:off x="1007225" y="1990050"/>
            <a:ext cx="2762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白點：文件(網頁)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點與點的距離：文件相似性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藍底：文件高度密集處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單字：高度密集共同出現的詞彙</a:t>
            </a:r>
            <a:endParaRPr/>
          </a:p>
        </p:txBody>
      </p:sp>
      <p:sp>
        <p:nvSpPr>
          <p:cNvPr id="734" name="Google Shape;734;p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47"/>
          <p:cNvSpPr txBox="1"/>
          <p:nvPr/>
        </p:nvSpPr>
        <p:spPr>
          <a:xfrm>
            <a:off x="6895600" y="4846025"/>
            <a:ext cx="1810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(Whiting &amp; Cramer, 2002)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6" name="Google Shape;736;p4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37" name="Google Shape;737;p4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密度</a:t>
            </a:r>
            <a:endParaRPr b="1"/>
          </a:p>
        </p:txBody>
      </p:sp>
      <p:sp>
        <p:nvSpPr>
          <p:cNvPr id="738" name="Google Shape;738;p4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39" name="Google Shape;7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150" y="716775"/>
            <a:ext cx="4490649" cy="37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7"/>
          <p:cNvSpPr/>
          <p:nvPr/>
        </p:nvSpPr>
        <p:spPr>
          <a:xfrm>
            <a:off x="5014775" y="4125425"/>
            <a:ext cx="954900" cy="497100"/>
          </a:xfrm>
          <a:prstGeom prst="wedgeRoundRectCallout">
            <a:avLst>
              <a:gd fmla="val -5294" name="adj1"/>
              <a:gd fmla="val -24525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主題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主題地貌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8"/>
          <p:cNvSpPr txBox="1"/>
          <p:nvPr>
            <p:ph idx="1" type="body"/>
          </p:nvPr>
        </p:nvSpPr>
        <p:spPr>
          <a:xfrm>
            <a:off x="1303800" y="1990050"/>
            <a:ext cx="2757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將</a:t>
            </a:r>
            <a:r>
              <a:rPr lang="en"/>
              <a:t>文件星系3D化呈現</a:t>
            </a:r>
            <a:endParaRPr/>
          </a:p>
        </p:txBody>
      </p:sp>
      <p:sp>
        <p:nvSpPr>
          <p:cNvPr id="747" name="Google Shape;747;p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8" name="Google Shape;748;p48"/>
          <p:cNvSpPr txBox="1"/>
          <p:nvPr/>
        </p:nvSpPr>
        <p:spPr>
          <a:xfrm>
            <a:off x="6895600" y="4846025"/>
            <a:ext cx="1810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Whiting &amp; Cramer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2002)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49" name="Google Shape;749;p4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50" name="Google Shape;750;p4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密度</a:t>
            </a:r>
            <a:endParaRPr b="1"/>
          </a:p>
        </p:txBody>
      </p:sp>
      <p:sp>
        <p:nvSpPr>
          <p:cNvPr id="751" name="Google Shape;751;p4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52" name="Google Shape;7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300" y="691475"/>
            <a:ext cx="46482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25" y="2612050"/>
            <a:ext cx="2432250" cy="200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48"/>
          <p:cNvSpPr/>
          <p:nvPr/>
        </p:nvSpPr>
        <p:spPr>
          <a:xfrm rot="10800000">
            <a:off x="3012300" y="29985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1B786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650" y="342038"/>
            <a:ext cx="4790350" cy="44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ContexTour</a:t>
            </a:r>
            <a:br>
              <a:rPr lang="en"/>
            </a:br>
            <a:r>
              <a:rPr b="0" lang="en" sz="2400"/>
              <a:t>基於</a:t>
            </a:r>
            <a:r>
              <a:rPr b="0" lang="en" sz="2400" u="sng"/>
              <a:t>社群偵測</a:t>
            </a:r>
            <a:r>
              <a:rPr b="0" lang="en" sz="2400"/>
              <a:t>的主題(1/3)</a:t>
            </a:r>
            <a:endParaRPr b="0" sz="2400"/>
          </a:p>
        </p:txBody>
      </p:sp>
      <p:sp>
        <p:nvSpPr>
          <p:cNvPr id="761" name="Google Shape;761;p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2" name="Google Shape;762;p49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(Lin, Sun, Cao, &amp; Liu,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63" name="Google Shape;763;p4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64" name="Google Shape;764;p4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社群</a:t>
            </a:r>
            <a:endParaRPr b="1"/>
          </a:p>
        </p:txBody>
      </p:sp>
      <p:sp>
        <p:nvSpPr>
          <p:cNvPr id="765" name="Google Shape;765;p4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66" name="Google Shape;766;p4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根據</a:t>
            </a:r>
            <a:r>
              <a:rPr lang="en" u="sng"/>
              <a:t>文件相似度</a:t>
            </a:r>
            <a:r>
              <a:rPr lang="en"/>
              <a:t>建立連線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AutoNum type="arabicPeriod"/>
            </a:pPr>
            <a:r>
              <a:rPr lang="en"/>
              <a:t>社群網路分析的</a:t>
            </a:r>
            <a:r>
              <a:rPr lang="en" u="sng"/>
              <a:t>社群偵測</a:t>
            </a:r>
            <a:br>
              <a:rPr lang="en"/>
            </a:br>
            <a:r>
              <a:rPr lang="en"/>
              <a:t>(Community Detection)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650" y="342049"/>
            <a:ext cx="4734248" cy="43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ContexTour</a:t>
            </a:r>
            <a:br>
              <a:rPr lang="en"/>
            </a:br>
            <a:r>
              <a:rPr b="0" lang="en" sz="2400"/>
              <a:t>基於</a:t>
            </a:r>
            <a:r>
              <a:rPr b="0" lang="en" sz="2400"/>
              <a:t>社群偵測</a:t>
            </a:r>
            <a:r>
              <a:rPr b="0" lang="en" sz="2400"/>
              <a:t>的主題</a:t>
            </a:r>
            <a:r>
              <a:rPr b="0" lang="en" sz="2400"/>
              <a:t>(2/3)</a:t>
            </a:r>
            <a:endParaRPr b="0" sz="2400"/>
          </a:p>
        </p:txBody>
      </p:sp>
      <p:sp>
        <p:nvSpPr>
          <p:cNvPr id="773" name="Google Shape;773;p5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4" name="Google Shape;774;p50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(Lin, Sun, Cao, &amp; Liu,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75" name="Google Shape;775;p5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6" name="Google Shape;776;p5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社群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77" name="Google Shape;777;p5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8" name="Google Shape;778;p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呈現該社群的文字雲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00" y="2638907"/>
            <a:ext cx="2193200" cy="20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0"/>
          <p:cNvSpPr/>
          <p:nvPr/>
        </p:nvSpPr>
        <p:spPr>
          <a:xfrm rot="10800000">
            <a:off x="3455475" y="29985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1B786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Google Shape;7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284" y="0"/>
            <a:ext cx="51625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ContexTour</a:t>
            </a:r>
            <a:br>
              <a:rPr lang="en"/>
            </a:br>
            <a:r>
              <a:rPr b="0" lang="en" sz="2400"/>
              <a:t>基於</a:t>
            </a:r>
            <a:r>
              <a:rPr b="0" lang="en" sz="2400"/>
              <a:t>社群偵測</a:t>
            </a:r>
            <a:r>
              <a:rPr b="0" lang="en" sz="2400"/>
              <a:t>的主題(3/3)</a:t>
            </a:r>
            <a:endParaRPr b="0" sz="2400"/>
          </a:p>
        </p:txBody>
      </p:sp>
      <p:sp>
        <p:nvSpPr>
          <p:cNvPr id="787" name="Google Shape;787;p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8" name="Google Shape;788;p51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(Lin, Sun, Cao, &amp; Liu,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9" name="Google Shape;789;p5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90" name="Google Shape;790;p5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社群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91" name="Google Shape;791;p5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92" name="Google Shape;792;p51"/>
          <p:cNvSpPr txBox="1"/>
          <p:nvPr>
            <p:ph idx="1" type="body"/>
          </p:nvPr>
        </p:nvSpPr>
        <p:spPr>
          <a:xfrm>
            <a:off x="1021775" y="19833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工業與應用數學學會</a:t>
            </a:r>
            <a:br>
              <a:rPr lang="en"/>
            </a:br>
            <a:r>
              <a:rPr lang="en"/>
              <a:t>2005年</a:t>
            </a:r>
            <a:r>
              <a:rPr lang="en"/>
              <a:t>資料探勘研討會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關鍵字主題呈現</a:t>
            </a:r>
            <a:br>
              <a:rPr lang="en"/>
            </a:br>
            <a:r>
              <a:rPr lang="en"/>
              <a:t>(Keyword View)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LDA (latent Dirichlet allocation)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隱含狄利克雷分佈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基於機率分佈的主題 (1/2)</a:t>
            </a:r>
            <a:endParaRPr b="0" sz="2400"/>
          </a:p>
        </p:txBody>
      </p:sp>
      <p:sp>
        <p:nvSpPr>
          <p:cNvPr id="798" name="Google Shape;798;p5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52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00" name="Google Shape;800;p5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01" name="Google Shape;801;p5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02" name="Google Shape;802;p52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(Lettier,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03" name="Google Shape;803;p52"/>
          <p:cNvPicPr preferRelativeResize="0"/>
          <p:nvPr/>
        </p:nvPicPr>
        <p:blipFill rotWithShape="1">
          <a:blip r:embed="rId3">
            <a:alphaModFix/>
          </a:blip>
          <a:srcRect b="0" l="0" r="22021" t="52785"/>
          <a:stretch/>
        </p:blipFill>
        <p:spPr>
          <a:xfrm>
            <a:off x="1306538" y="2039126"/>
            <a:ext cx="6530925" cy="23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LDA (latent Dirichlet allocation)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隱含狄利克雷分佈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基於機率分佈的主題 (2/2) </a:t>
            </a:r>
            <a:endParaRPr b="0" sz="2400"/>
          </a:p>
        </p:txBody>
      </p:sp>
      <p:sp>
        <p:nvSpPr>
          <p:cNvPr id="809" name="Google Shape;809;p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53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11" name="Google Shape;811;p5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12" name="Google Shape;812;p5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13" name="Google Shape;813;p53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(Lettier,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14" name="Google Shape;814;p53"/>
          <p:cNvPicPr preferRelativeResize="0"/>
          <p:nvPr/>
        </p:nvPicPr>
        <p:blipFill rotWithShape="1">
          <a:blip r:embed="rId3">
            <a:alphaModFix/>
          </a:blip>
          <a:srcRect b="49395" l="49423" r="0" t="0"/>
          <a:stretch/>
        </p:blipFill>
        <p:spPr>
          <a:xfrm>
            <a:off x="4645750" y="2368500"/>
            <a:ext cx="3688548" cy="21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3"/>
          <p:cNvSpPr/>
          <p:nvPr/>
        </p:nvSpPr>
        <p:spPr>
          <a:xfrm>
            <a:off x="4601700" y="2014225"/>
            <a:ext cx="1882500" cy="393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文件vs主題分佈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816" name="Google Shape;816;p53"/>
          <p:cNvPicPr preferRelativeResize="0"/>
          <p:nvPr/>
        </p:nvPicPr>
        <p:blipFill rotWithShape="1">
          <a:blip r:embed="rId3">
            <a:alphaModFix/>
          </a:blip>
          <a:srcRect b="49395" l="0" r="50687" t="0"/>
          <a:stretch/>
        </p:blipFill>
        <p:spPr>
          <a:xfrm>
            <a:off x="918875" y="2407825"/>
            <a:ext cx="3531005" cy="2123824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53"/>
          <p:cNvSpPr/>
          <p:nvPr/>
        </p:nvSpPr>
        <p:spPr>
          <a:xfrm>
            <a:off x="865150" y="2014225"/>
            <a:ext cx="1882500" cy="393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詞彙vs主題分佈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18" name="Google Shape;818;p53"/>
          <p:cNvSpPr/>
          <p:nvPr/>
        </p:nvSpPr>
        <p:spPr>
          <a:xfrm>
            <a:off x="409575" y="4009950"/>
            <a:ext cx="786600" cy="521700"/>
          </a:xfrm>
          <a:prstGeom prst="wedgeRoundRectCallout">
            <a:avLst>
              <a:gd fmla="val 43049" name="adj1"/>
              <a:gd fmla="val -84991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詞彙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Term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9" name="Google Shape;819;p53"/>
          <p:cNvPicPr preferRelativeResize="0"/>
          <p:nvPr/>
        </p:nvPicPr>
        <p:blipFill rotWithShape="1">
          <a:blip r:embed="rId4">
            <a:alphaModFix/>
          </a:blip>
          <a:srcRect b="0" l="0" r="22021" t="52785"/>
          <a:stretch/>
        </p:blipFill>
        <p:spPr>
          <a:xfrm>
            <a:off x="6103217" y="309851"/>
            <a:ext cx="2378801" cy="86164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53"/>
          <p:cNvSpPr/>
          <p:nvPr/>
        </p:nvSpPr>
        <p:spPr>
          <a:xfrm rot="-2700000">
            <a:off x="5288669" y="1266152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1B786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4"/>
          <p:cNvSpPr txBox="1"/>
          <p:nvPr>
            <p:ph type="title"/>
          </p:nvPr>
        </p:nvSpPr>
        <p:spPr>
          <a:xfrm>
            <a:off x="1303800" y="598575"/>
            <a:ext cx="7542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LDA應用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Science期刊的主題分析(1/2) </a:t>
            </a:r>
            <a:endParaRPr/>
          </a:p>
        </p:txBody>
      </p:sp>
      <p:sp>
        <p:nvSpPr>
          <p:cNvPr id="826" name="Google Shape;826;p54"/>
          <p:cNvSpPr txBox="1"/>
          <p:nvPr>
            <p:ph idx="1" type="body"/>
          </p:nvPr>
        </p:nvSpPr>
        <p:spPr>
          <a:xfrm>
            <a:off x="559825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從Science</a:t>
            </a:r>
            <a:r>
              <a:rPr lang="en"/>
              <a:t>期刊</a:t>
            </a:r>
            <a:br>
              <a:rPr lang="en"/>
            </a:br>
            <a:r>
              <a:rPr lang="en"/>
              <a:t>取出17000篇文章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抽取100個</a:t>
            </a:r>
            <a:r>
              <a:rPr lang="en" u="sng"/>
              <a:t>主題</a:t>
            </a:r>
            <a:endParaRPr u="sng"/>
          </a:p>
        </p:txBody>
      </p:sp>
      <p:sp>
        <p:nvSpPr>
          <p:cNvPr id="827" name="Google Shape;827;p5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29" name="Google Shape;829;p5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30" name="Google Shape;830;p5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831" name="Google Shape;8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150" y="1603425"/>
            <a:ext cx="6072402" cy="3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4"/>
          <p:cNvSpPr txBox="1"/>
          <p:nvPr/>
        </p:nvSpPr>
        <p:spPr>
          <a:xfrm>
            <a:off x="1423525" y="4846025"/>
            <a:ext cx="7282500" cy="17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(Blei,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55"/>
          <p:cNvGrpSpPr/>
          <p:nvPr/>
        </p:nvGrpSpPr>
        <p:grpSpPr>
          <a:xfrm>
            <a:off x="3460699" y="1880750"/>
            <a:ext cx="926207" cy="2856224"/>
            <a:chOff x="3460699" y="1880750"/>
            <a:chExt cx="926207" cy="2856224"/>
          </a:xfrm>
        </p:grpSpPr>
        <p:pic>
          <p:nvPicPr>
            <p:cNvPr id="838" name="Google Shape;838;p55"/>
            <p:cNvPicPr preferRelativeResize="0"/>
            <p:nvPr/>
          </p:nvPicPr>
          <p:blipFill rotWithShape="1">
            <a:blip r:embed="rId3">
              <a:alphaModFix/>
            </a:blip>
            <a:srcRect b="0" l="42410" r="42714" t="10952"/>
            <a:stretch/>
          </p:blipFill>
          <p:spPr>
            <a:xfrm>
              <a:off x="3460706" y="1880750"/>
              <a:ext cx="926200" cy="265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9" name="Google Shape;839;p55"/>
            <p:cNvPicPr preferRelativeResize="0"/>
            <p:nvPr/>
          </p:nvPicPr>
          <p:blipFill rotWithShape="1">
            <a:blip r:embed="rId3">
              <a:alphaModFix/>
            </a:blip>
            <a:srcRect b="88631" l="42410" r="42714" t="0"/>
            <a:stretch/>
          </p:blipFill>
          <p:spPr>
            <a:xfrm>
              <a:off x="3460699" y="4398000"/>
              <a:ext cx="926200" cy="338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0" name="Google Shape;840;p55"/>
          <p:cNvGrpSpPr/>
          <p:nvPr/>
        </p:nvGrpSpPr>
        <p:grpSpPr>
          <a:xfrm>
            <a:off x="4393150" y="1880750"/>
            <a:ext cx="926200" cy="2856224"/>
            <a:chOff x="4393150" y="1880750"/>
            <a:chExt cx="926200" cy="2856224"/>
          </a:xfrm>
        </p:grpSpPr>
        <p:pic>
          <p:nvPicPr>
            <p:cNvPr id="841" name="Google Shape;841;p55"/>
            <p:cNvPicPr preferRelativeResize="0"/>
            <p:nvPr/>
          </p:nvPicPr>
          <p:blipFill rotWithShape="1">
            <a:blip r:embed="rId4">
              <a:alphaModFix/>
            </a:blip>
            <a:srcRect b="0" l="57386" r="28111" t="10952"/>
            <a:stretch/>
          </p:blipFill>
          <p:spPr>
            <a:xfrm>
              <a:off x="4393176" y="1880750"/>
              <a:ext cx="902974" cy="265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55"/>
            <p:cNvPicPr preferRelativeResize="0"/>
            <p:nvPr/>
          </p:nvPicPr>
          <p:blipFill rotWithShape="1">
            <a:blip r:embed="rId4">
              <a:alphaModFix/>
            </a:blip>
            <a:srcRect b="88631" l="57387" r="27737" t="0"/>
            <a:stretch/>
          </p:blipFill>
          <p:spPr>
            <a:xfrm>
              <a:off x="4393150" y="4398000"/>
              <a:ext cx="926200" cy="338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3" name="Google Shape;843;p55"/>
          <p:cNvGrpSpPr/>
          <p:nvPr/>
        </p:nvGrpSpPr>
        <p:grpSpPr>
          <a:xfrm>
            <a:off x="5296122" y="1880750"/>
            <a:ext cx="814280" cy="2861626"/>
            <a:chOff x="5296122" y="1880750"/>
            <a:chExt cx="814280" cy="2861626"/>
          </a:xfrm>
        </p:grpSpPr>
        <p:pic>
          <p:nvPicPr>
            <p:cNvPr id="844" name="Google Shape;844;p55"/>
            <p:cNvPicPr preferRelativeResize="0"/>
            <p:nvPr/>
          </p:nvPicPr>
          <p:blipFill rotWithShape="1">
            <a:blip r:embed="rId5">
              <a:alphaModFix/>
            </a:blip>
            <a:srcRect b="0" l="71887" r="15034" t="10952"/>
            <a:stretch/>
          </p:blipFill>
          <p:spPr>
            <a:xfrm>
              <a:off x="5296153" y="1880750"/>
              <a:ext cx="814250" cy="265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55"/>
            <p:cNvPicPr preferRelativeResize="0"/>
            <p:nvPr/>
          </p:nvPicPr>
          <p:blipFill rotWithShape="1">
            <a:blip r:embed="rId5">
              <a:alphaModFix/>
            </a:blip>
            <a:srcRect b="88631" l="71887" r="15034" t="0"/>
            <a:stretch/>
          </p:blipFill>
          <p:spPr>
            <a:xfrm>
              <a:off x="5296122" y="4403400"/>
              <a:ext cx="814250" cy="33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6" name="Google Shape;846;p55"/>
          <p:cNvSpPr txBox="1"/>
          <p:nvPr>
            <p:ph type="title"/>
          </p:nvPr>
        </p:nvSpPr>
        <p:spPr>
          <a:xfrm>
            <a:off x="1303800" y="598575"/>
            <a:ext cx="7542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LDA應用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Science期刊的主題</a:t>
            </a:r>
            <a:r>
              <a:rPr lang="en"/>
              <a:t>分析</a:t>
            </a:r>
            <a:r>
              <a:rPr lang="en"/>
              <a:t>(2/2) </a:t>
            </a:r>
            <a:endParaRPr/>
          </a:p>
        </p:txBody>
      </p:sp>
      <p:sp>
        <p:nvSpPr>
          <p:cNvPr id="847" name="Google Shape;847;p5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8" name="Google Shape;848;p5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49" name="Google Shape;849;p5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50" name="Google Shape;850;p5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51" name="Google Shape;851;p55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(Blei,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2" name="Google Shape;85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79497" y="2472500"/>
            <a:ext cx="1717225" cy="22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55"/>
          <p:cNvSpPr/>
          <p:nvPr/>
        </p:nvSpPr>
        <p:spPr>
          <a:xfrm>
            <a:off x="6085850" y="2758038"/>
            <a:ext cx="1205400" cy="60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主題對應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詞彙</a:t>
            </a:r>
            <a:r>
              <a:rPr lang="en" sz="1600">
                <a:solidFill>
                  <a:srgbClr val="FFFFFF"/>
                </a:solidFill>
              </a:rPr>
              <a:t>分佈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54" name="Google Shape;854;p55"/>
          <p:cNvSpPr/>
          <p:nvPr/>
        </p:nvSpPr>
        <p:spPr>
          <a:xfrm>
            <a:off x="6085850" y="4305463"/>
            <a:ext cx="1205400" cy="60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給定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主題標籤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855" name="Google Shape;855;p55"/>
          <p:cNvPicPr preferRelativeResize="0"/>
          <p:nvPr/>
        </p:nvPicPr>
        <p:blipFill rotWithShape="1">
          <a:blip r:embed="rId7">
            <a:alphaModFix/>
          </a:blip>
          <a:srcRect b="4021" l="0" r="60560" t="0"/>
          <a:stretch/>
        </p:blipFill>
        <p:spPr>
          <a:xfrm>
            <a:off x="1021951" y="1880750"/>
            <a:ext cx="2455702" cy="286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Google Shape;856;p55"/>
          <p:cNvCxnSpPr/>
          <p:nvPr/>
        </p:nvCxnSpPr>
        <p:spPr>
          <a:xfrm>
            <a:off x="4386900" y="1795250"/>
            <a:ext cx="0" cy="30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55"/>
          <p:cNvCxnSpPr/>
          <p:nvPr/>
        </p:nvCxnSpPr>
        <p:spPr>
          <a:xfrm>
            <a:off x="3477650" y="1795250"/>
            <a:ext cx="0" cy="30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55"/>
          <p:cNvCxnSpPr/>
          <p:nvPr/>
        </p:nvCxnSpPr>
        <p:spPr>
          <a:xfrm>
            <a:off x="1851650" y="2137050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9" name="Google Shape;859;p55"/>
          <p:cNvCxnSpPr/>
          <p:nvPr/>
        </p:nvCxnSpPr>
        <p:spPr>
          <a:xfrm>
            <a:off x="2614875" y="3165800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0" name="Google Shape;860;p55"/>
          <p:cNvCxnSpPr/>
          <p:nvPr/>
        </p:nvCxnSpPr>
        <p:spPr>
          <a:xfrm>
            <a:off x="1911375" y="3271975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1" name="Google Shape;861;p55"/>
          <p:cNvCxnSpPr/>
          <p:nvPr/>
        </p:nvCxnSpPr>
        <p:spPr>
          <a:xfrm>
            <a:off x="3477650" y="4486450"/>
            <a:ext cx="260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55"/>
          <p:cNvCxnSpPr/>
          <p:nvPr/>
        </p:nvCxnSpPr>
        <p:spPr>
          <a:xfrm>
            <a:off x="5296150" y="1795250"/>
            <a:ext cx="0" cy="30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55"/>
          <p:cNvSpPr/>
          <p:nvPr/>
        </p:nvSpPr>
        <p:spPr>
          <a:xfrm rot="-5400000">
            <a:off x="6283850" y="3569713"/>
            <a:ext cx="80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9"/>
          <p:cNvPicPr preferRelativeResize="0"/>
          <p:nvPr/>
        </p:nvPicPr>
        <p:blipFill rotWithShape="1">
          <a:blip r:embed="rId3">
            <a:alphaModFix amt="45000"/>
          </a:blip>
          <a:srcRect b="73124" l="0" r="0" t="0"/>
          <a:stretch/>
        </p:blipFill>
        <p:spPr>
          <a:xfrm>
            <a:off x="0" y="4775"/>
            <a:ext cx="9143750" cy="13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9"/>
          <p:cNvSpPr txBox="1"/>
          <p:nvPr>
            <p:ph type="title"/>
          </p:nvPr>
        </p:nvSpPr>
        <p:spPr>
          <a:xfrm>
            <a:off x="2846250" y="534592"/>
            <a:ext cx="3451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500" lIns="68575" spcFirstLastPara="1" rIns="68575" wrap="square" tIns="675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Gill Sans"/>
              <a:buNone/>
            </a:pPr>
            <a:r>
              <a:rPr b="1" lang="en" sz="3600">
                <a:solidFill>
                  <a:schemeClr val="accent6"/>
                </a:solidFill>
              </a:rPr>
              <a:t>大綱</a:t>
            </a:r>
            <a:endParaRPr b="1" sz="3600">
              <a:solidFill>
                <a:schemeClr val="accent6"/>
              </a:solidFill>
            </a:endParaRPr>
          </a:p>
        </p:txBody>
      </p:sp>
      <p:sp>
        <p:nvSpPr>
          <p:cNvPr id="446" name="Google Shape;446;p29"/>
          <p:cNvSpPr txBox="1"/>
          <p:nvPr>
            <p:ph idx="1" type="body"/>
          </p:nvPr>
        </p:nvSpPr>
        <p:spPr>
          <a:xfrm>
            <a:off x="2852530" y="1753444"/>
            <a:ext cx="5339700" cy="25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前言：什麼是大數據時代下的文本分析？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字詞與主題分析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詞性與命名實體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順序分析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特徵分析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語義分析</a:t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結語：文本分析之後</a:t>
            </a:r>
            <a:endParaRPr b="1"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69" name="Google Shape;869;p5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70" name="Google Shape;870;p5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71" name="Google Shape;871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LDA應用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國富論文件瀏覽 (1/2)</a:t>
            </a:r>
            <a:endParaRPr/>
          </a:p>
        </p:txBody>
      </p:sp>
      <p:sp>
        <p:nvSpPr>
          <p:cNvPr id="872" name="Google Shape;872;p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3" name="Google Shape;873;p56"/>
          <p:cNvPicPr preferRelativeResize="0"/>
          <p:nvPr/>
        </p:nvPicPr>
        <p:blipFill rotWithShape="1">
          <a:blip r:embed="rId3">
            <a:alphaModFix/>
          </a:blip>
          <a:srcRect b="49374" l="16112" r="16556" t="0"/>
          <a:stretch/>
        </p:blipFill>
        <p:spPr>
          <a:xfrm>
            <a:off x="2020700" y="1684075"/>
            <a:ext cx="5289365" cy="33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56"/>
          <p:cNvSpPr/>
          <p:nvPr/>
        </p:nvSpPr>
        <p:spPr>
          <a:xfrm>
            <a:off x="404675" y="1879650"/>
            <a:ext cx="1441800" cy="911100"/>
          </a:xfrm>
          <a:prstGeom prst="wedgeRoundRectCallout">
            <a:avLst>
              <a:gd fmla="val 65942" name="adj1"/>
              <a:gd fmla="val 3459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最常出現的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主題詞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(人工編撰)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75" name="Google Shape;875;p56"/>
          <p:cNvSpPr/>
          <p:nvPr/>
        </p:nvSpPr>
        <p:spPr>
          <a:xfrm>
            <a:off x="7120625" y="1660650"/>
            <a:ext cx="1441800" cy="911100"/>
          </a:xfrm>
          <a:prstGeom prst="wedgeRoundRectCallout">
            <a:avLst>
              <a:gd fmla="val -72905" name="adj1"/>
              <a:gd fmla="val 29401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(LDA</a:t>
            </a:r>
            <a:r>
              <a:rPr lang="en" sz="1600">
                <a:solidFill>
                  <a:schemeClr val="lt1"/>
                </a:solidFill>
              </a:rPr>
              <a:t>抽取</a:t>
            </a:r>
            <a:r>
              <a:rPr lang="en" sz="1600">
                <a:solidFill>
                  <a:schemeClr val="lt1"/>
                </a:solidFill>
              </a:rPr>
              <a:t>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76" name="Google Shape;876;p56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(Binder &amp; Jennings,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LDA應用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國富論文件瀏覽 (2/2)</a:t>
            </a:r>
            <a:endParaRPr b="0" sz="2400"/>
          </a:p>
        </p:txBody>
      </p:sp>
      <p:sp>
        <p:nvSpPr>
          <p:cNvPr id="882" name="Google Shape;882;p5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57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(Binder &amp; Jennings,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85" name="Google Shape;885;p57"/>
          <p:cNvPicPr preferRelativeResize="0"/>
          <p:nvPr/>
        </p:nvPicPr>
        <p:blipFill rotWithShape="1">
          <a:blip r:embed="rId3">
            <a:alphaModFix/>
          </a:blip>
          <a:srcRect b="52453" l="0" r="0" t="0"/>
          <a:stretch/>
        </p:blipFill>
        <p:spPr>
          <a:xfrm>
            <a:off x="1303800" y="1990050"/>
            <a:ext cx="6298249" cy="25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57"/>
          <p:cNvSpPr/>
          <p:nvPr/>
        </p:nvSpPr>
        <p:spPr>
          <a:xfrm>
            <a:off x="703400" y="2343750"/>
            <a:ext cx="1291500" cy="393600"/>
          </a:xfrm>
          <a:prstGeom prst="wedgeRoundRectCallout">
            <a:avLst>
              <a:gd fmla="val 65942" name="adj1"/>
              <a:gd fmla="val 3459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2. 原文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87" name="Google Shape;887;p57"/>
          <p:cNvSpPr/>
          <p:nvPr/>
        </p:nvSpPr>
        <p:spPr>
          <a:xfrm>
            <a:off x="456600" y="2996150"/>
            <a:ext cx="1362600" cy="669600"/>
          </a:xfrm>
          <a:prstGeom prst="wedgeRoundRectCallout">
            <a:avLst>
              <a:gd fmla="val 70026" name="adj1"/>
              <a:gd fmla="val 20703" name="adj2"/>
              <a:gd fmla="val 0" name="adj3"/>
            </a:avLst>
          </a:prstGeom>
          <a:solidFill>
            <a:srgbClr val="CC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3. 主題相關詞彙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88" name="Google Shape;888;p57"/>
          <p:cNvSpPr/>
          <p:nvPr/>
        </p:nvSpPr>
        <p:spPr>
          <a:xfrm>
            <a:off x="4626100" y="4176425"/>
            <a:ext cx="1291500" cy="669600"/>
          </a:xfrm>
          <a:prstGeom prst="wedgeRoundRectCallout">
            <a:avLst>
              <a:gd fmla="val -76067" name="adj1"/>
              <a:gd fmla="val -34356" name="adj2"/>
              <a:gd fmla="val 0" name="adj3"/>
            </a:avLst>
          </a:prstGeom>
          <a:solidFill>
            <a:srgbClr val="CC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4. </a:t>
            </a:r>
            <a:r>
              <a:rPr lang="en" sz="1600">
                <a:solidFill>
                  <a:schemeClr val="lt1"/>
                </a:solidFill>
              </a:rPr>
              <a:t>主題相關詞彙</a:t>
            </a:r>
            <a:r>
              <a:rPr lang="en" sz="1600">
                <a:solidFill>
                  <a:schemeClr val="lt1"/>
                </a:solidFill>
              </a:rPr>
              <a:t>分佈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89" name="Google Shape;889;p57"/>
          <p:cNvSpPr/>
          <p:nvPr/>
        </p:nvSpPr>
        <p:spPr>
          <a:xfrm>
            <a:off x="7109850" y="1748575"/>
            <a:ext cx="1441800" cy="561000"/>
          </a:xfrm>
          <a:prstGeom prst="wedgeRoundRectCallout">
            <a:avLst>
              <a:gd fmla="val -58560" name="adj1"/>
              <a:gd fmla="val 52193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1. </a:t>
            </a:r>
            <a:r>
              <a:rPr lang="en" sz="1600">
                <a:solidFill>
                  <a:schemeClr val="lt1"/>
                </a:solidFill>
              </a:rPr>
              <a:t>選擇</a:t>
            </a:r>
            <a:r>
              <a:rPr lang="en" sz="1600">
                <a:solidFill>
                  <a:schemeClr val="lt1"/>
                </a:solidFill>
              </a:rPr>
              <a:t>主題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90" name="Google Shape;890;p57"/>
          <p:cNvSpPr/>
          <p:nvPr/>
        </p:nvSpPr>
        <p:spPr>
          <a:xfrm>
            <a:off x="4808725" y="2384075"/>
            <a:ext cx="20628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91" name="Google Shape;891;p57"/>
          <p:cNvSpPr/>
          <p:nvPr/>
        </p:nvSpPr>
        <p:spPr>
          <a:xfrm>
            <a:off x="6955350" y="3513800"/>
            <a:ext cx="1441800" cy="561000"/>
          </a:xfrm>
          <a:prstGeom prst="wedgeRoundRectCallout">
            <a:avLst>
              <a:gd fmla="val -79737" name="adj1"/>
              <a:gd fmla="val -11466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</a:t>
            </a:r>
            <a:r>
              <a:rPr lang="en" sz="1600">
                <a:solidFill>
                  <a:schemeClr val="lt1"/>
                </a:solidFill>
              </a:rPr>
              <a:t>統計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92" name="Google Shape;892;p5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93" name="Google Shape;893;p5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94" name="Google Shape;894;p5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Part 3.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詞性與命名實體</a:t>
            </a:r>
            <a:endParaRPr/>
          </a:p>
        </p:txBody>
      </p:sp>
      <p:sp>
        <p:nvSpPr>
          <p:cNvPr id="900" name="Google Shape;900;p5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Parts-of-Speech Tagging (POS)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詞性</a:t>
            </a:r>
            <a:r>
              <a:rPr lang="en"/>
              <a:t>標記</a:t>
            </a:r>
            <a:endParaRPr/>
          </a:p>
        </p:txBody>
      </p:sp>
      <p:sp>
        <p:nvSpPr>
          <p:cNvPr id="906" name="Google Shape;906;p5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8" name="Google Shape;908;p59"/>
          <p:cNvPicPr preferRelativeResize="0"/>
          <p:nvPr/>
        </p:nvPicPr>
        <p:blipFill rotWithShape="1">
          <a:blip r:embed="rId3">
            <a:alphaModFix/>
          </a:blip>
          <a:srcRect b="23406" l="0" r="0" t="0"/>
          <a:stretch/>
        </p:blipFill>
        <p:spPr>
          <a:xfrm>
            <a:off x="1506550" y="2710100"/>
            <a:ext cx="6624999" cy="18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59"/>
          <p:cNvSpPr/>
          <p:nvPr/>
        </p:nvSpPr>
        <p:spPr>
          <a:xfrm>
            <a:off x="1670150" y="2017575"/>
            <a:ext cx="10110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人稱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代名詞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10" name="Google Shape;910;p59"/>
          <p:cNvSpPr/>
          <p:nvPr/>
        </p:nvSpPr>
        <p:spPr>
          <a:xfrm>
            <a:off x="2803375" y="2017575"/>
            <a:ext cx="1338300" cy="74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動詞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(現在式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第三人稱)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1" name="Google Shape;911;p59"/>
          <p:cNvSpPr/>
          <p:nvPr/>
        </p:nvSpPr>
        <p:spPr>
          <a:xfrm>
            <a:off x="4357900" y="2017575"/>
            <a:ext cx="7194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名詞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複數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12" name="Google Shape;912;p59"/>
          <p:cNvSpPr/>
          <p:nvPr/>
        </p:nvSpPr>
        <p:spPr>
          <a:xfrm>
            <a:off x="5333500" y="2017575"/>
            <a:ext cx="7194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介系詞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13" name="Google Shape;913;p59"/>
          <p:cNvSpPr/>
          <p:nvPr/>
        </p:nvSpPr>
        <p:spPr>
          <a:xfrm>
            <a:off x="6052900" y="2017575"/>
            <a:ext cx="7194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冠詞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14" name="Google Shape;914;p59"/>
          <p:cNvSpPr/>
          <p:nvPr/>
        </p:nvSpPr>
        <p:spPr>
          <a:xfrm>
            <a:off x="7055050" y="2017575"/>
            <a:ext cx="7194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名詞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單數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915" name="Google Shape;915;p59"/>
          <p:cNvSpPr/>
          <p:nvPr/>
        </p:nvSpPr>
        <p:spPr>
          <a:xfrm>
            <a:off x="618025" y="6476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16" name="Google Shape;916;p59"/>
          <p:cNvSpPr txBox="1"/>
          <p:nvPr/>
        </p:nvSpPr>
        <p:spPr>
          <a:xfrm>
            <a:off x="618038" y="6476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詞性</a:t>
            </a:r>
            <a:endParaRPr b="1"/>
          </a:p>
        </p:txBody>
      </p:sp>
      <p:sp>
        <p:nvSpPr>
          <p:cNvPr id="917" name="Google Shape;917;p59"/>
          <p:cNvSpPr/>
          <p:nvPr/>
        </p:nvSpPr>
        <p:spPr>
          <a:xfrm>
            <a:off x="618025" y="4461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18" name="Google Shape;918;p59"/>
          <p:cNvSpPr/>
          <p:nvPr/>
        </p:nvSpPr>
        <p:spPr>
          <a:xfrm>
            <a:off x="335700" y="3970650"/>
            <a:ext cx="968100" cy="561000"/>
          </a:xfrm>
          <a:prstGeom prst="wedgeRoundRectCallout">
            <a:avLst>
              <a:gd fmla="val 80400" name="adj1"/>
              <a:gd fmla="val -13293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1. </a:t>
            </a:r>
            <a:r>
              <a:rPr lang="en" sz="1600">
                <a:solidFill>
                  <a:schemeClr val="lt1"/>
                </a:solidFill>
              </a:rPr>
              <a:t>原文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19" name="Google Shape;919;p59"/>
          <p:cNvSpPr/>
          <p:nvPr/>
        </p:nvSpPr>
        <p:spPr>
          <a:xfrm>
            <a:off x="335700" y="2980350"/>
            <a:ext cx="968100" cy="561000"/>
          </a:xfrm>
          <a:prstGeom prst="wedgeRoundRectCallout">
            <a:avLst>
              <a:gd fmla="val 80400" name="adj1"/>
              <a:gd fmla="val -13293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2</a:t>
            </a:r>
            <a:r>
              <a:rPr lang="en" sz="1600">
                <a:solidFill>
                  <a:schemeClr val="lt1"/>
                </a:solidFill>
              </a:rPr>
              <a:t>. POS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Parts-of-Speech Tagging</a:t>
            </a:r>
            <a:r>
              <a:rPr lang="en"/>
              <a:t> (POS)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詞性標記：主要詞性</a:t>
            </a:r>
            <a:endParaRPr/>
          </a:p>
        </p:txBody>
      </p:sp>
      <p:sp>
        <p:nvSpPr>
          <p:cNvPr id="925" name="Google Shape;925;p6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26" name="Google Shape;926;p60"/>
          <p:cNvGraphicFramePr/>
          <p:nvPr/>
        </p:nvGraphicFramePr>
        <p:xfrm>
          <a:off x="1303800" y="201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{4778A5E7-6531-43A7-8750-66BDF094A20B}</a:tableStyleId>
              </a:tblPr>
              <a:tblGrid>
                <a:gridCol w="891650"/>
                <a:gridCol w="1613050"/>
              </a:tblGrid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標籤代號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詞性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adj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形容詞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adv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副詞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conj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連接詞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感嘆詞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數詞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n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名詞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擬聲詞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7" name="Google Shape;927;p60"/>
          <p:cNvGraphicFramePr/>
          <p:nvPr/>
        </p:nvGraphicFramePr>
        <p:xfrm>
          <a:off x="3975175" y="20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{4778A5E7-6531-43A7-8750-66BDF094A20B}</a:tableStyleId>
              </a:tblPr>
              <a:tblGrid>
                <a:gridCol w="1171075"/>
                <a:gridCol w="1608150"/>
              </a:tblGrid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標籤代號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詞性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28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prep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介系詞、介詞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28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pron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代詞、代名詞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punc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標點符號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q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量詞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助詞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00FF"/>
                          </a:solidFill>
                        </a:rPr>
                        <a:t>unknown</a:t>
                      </a:r>
                      <a:endParaRPr b="1" sz="16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00FF"/>
                          </a:solidFill>
                        </a:rPr>
                        <a:t>未知詞</a:t>
                      </a:r>
                      <a:endParaRPr b="1" sz="16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v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動詞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928" name="Google Shape;928;p60"/>
          <p:cNvSpPr/>
          <p:nvPr/>
        </p:nvSpPr>
        <p:spPr>
          <a:xfrm>
            <a:off x="618025" y="6476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29" name="Google Shape;929;p60"/>
          <p:cNvSpPr txBox="1"/>
          <p:nvPr/>
        </p:nvSpPr>
        <p:spPr>
          <a:xfrm>
            <a:off x="618038" y="6476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詞性</a:t>
            </a:r>
            <a:endParaRPr b="1"/>
          </a:p>
        </p:txBody>
      </p:sp>
      <p:sp>
        <p:nvSpPr>
          <p:cNvPr id="930" name="Google Shape;930;p60"/>
          <p:cNvSpPr/>
          <p:nvPr/>
        </p:nvSpPr>
        <p:spPr>
          <a:xfrm>
            <a:off x="618025" y="4461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1"/>
          <p:cNvSpPr txBox="1"/>
          <p:nvPr>
            <p:ph type="title"/>
          </p:nvPr>
        </p:nvSpPr>
        <p:spPr>
          <a:xfrm>
            <a:off x="1303800" y="378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女性會對什麼樣的男性產生好感？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2011年韓國網路文字探勘</a:t>
            </a:r>
            <a:endParaRPr b="0" sz="2400"/>
          </a:p>
        </p:txBody>
      </p:sp>
      <p:sp>
        <p:nvSpPr>
          <p:cNvPr id="936" name="Google Shape;936;p6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7" name="Google Shape;937;p61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修改自 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(宋吉永, 陳姿穎, 尹相志,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8" name="Google Shape;938;p61"/>
          <p:cNvSpPr/>
          <p:nvPr/>
        </p:nvSpPr>
        <p:spPr>
          <a:xfrm>
            <a:off x="3860300" y="2900275"/>
            <a:ext cx="1011000" cy="434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男人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939" name="Google Shape;939;p61"/>
          <p:cNvSpPr/>
          <p:nvPr/>
        </p:nvSpPr>
        <p:spPr>
          <a:xfrm>
            <a:off x="734375" y="1555350"/>
            <a:ext cx="1011000" cy="434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喜歡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940" name="Google Shape;940;p61"/>
          <p:cNvSpPr/>
          <p:nvPr/>
        </p:nvSpPr>
        <p:spPr>
          <a:xfrm>
            <a:off x="2749700" y="1466750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帥氣的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941" name="Google Shape;941;p61"/>
          <p:cNvSpPr/>
          <p:nvPr/>
        </p:nvSpPr>
        <p:spPr>
          <a:xfrm>
            <a:off x="6087975" y="3159125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可愛的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942" name="Google Shape;942;p61"/>
          <p:cNvSpPr/>
          <p:nvPr/>
        </p:nvSpPr>
        <p:spPr>
          <a:xfrm>
            <a:off x="2159000" y="3829450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有點壞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943" name="Google Shape;943;p61"/>
          <p:cNvSpPr/>
          <p:nvPr/>
        </p:nvSpPr>
        <p:spPr>
          <a:xfrm>
            <a:off x="5928675" y="389080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強壯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44" name="Google Shape;944;p61"/>
          <p:cNvSpPr/>
          <p:nvPr/>
        </p:nvSpPr>
        <p:spPr>
          <a:xfrm>
            <a:off x="4999500" y="420280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有錢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45" name="Google Shape;945;p61"/>
          <p:cNvSpPr/>
          <p:nvPr/>
        </p:nvSpPr>
        <p:spPr>
          <a:xfrm>
            <a:off x="3940963" y="1528088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善良的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46" name="Google Shape;946;p61"/>
          <p:cNvSpPr/>
          <p:nvPr/>
        </p:nvSpPr>
        <p:spPr>
          <a:xfrm>
            <a:off x="1837102" y="2689525"/>
            <a:ext cx="8418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有出息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47" name="Google Shape;947;p61"/>
          <p:cNvSpPr/>
          <p:nvPr/>
        </p:nvSpPr>
        <p:spPr>
          <a:xfrm>
            <a:off x="1524175" y="310485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整齊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48" name="Google Shape;948;p61"/>
          <p:cNvSpPr/>
          <p:nvPr/>
        </p:nvSpPr>
        <p:spPr>
          <a:xfrm>
            <a:off x="2592675" y="3334975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親近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49" name="Google Shape;949;p61"/>
          <p:cNvSpPr/>
          <p:nvPr/>
        </p:nvSpPr>
        <p:spPr>
          <a:xfrm>
            <a:off x="2904600" y="4383575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溫暖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50" name="Google Shape;950;p61"/>
          <p:cNvSpPr/>
          <p:nvPr/>
        </p:nvSpPr>
        <p:spPr>
          <a:xfrm>
            <a:off x="3926700" y="439515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細心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51" name="Google Shape;951;p61"/>
          <p:cNvSpPr/>
          <p:nvPr/>
        </p:nvSpPr>
        <p:spPr>
          <a:xfrm>
            <a:off x="6415475" y="2588350"/>
            <a:ext cx="9315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有點笨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52" name="Google Shape;952;p61"/>
          <p:cNvSpPr/>
          <p:nvPr/>
        </p:nvSpPr>
        <p:spPr>
          <a:xfrm>
            <a:off x="6262800" y="1840100"/>
            <a:ext cx="9315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幽默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53" name="Google Shape;953;p61"/>
          <p:cNvSpPr/>
          <p:nvPr/>
        </p:nvSpPr>
        <p:spPr>
          <a:xfrm>
            <a:off x="5400050" y="1404250"/>
            <a:ext cx="9315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情緒化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954" name="Google Shape;954;p61"/>
          <p:cNvCxnSpPr>
            <a:stCxn id="938" idx="0"/>
            <a:endCxn id="955" idx="2"/>
          </p:cNvCxnSpPr>
          <p:nvPr/>
        </p:nvCxnSpPr>
        <p:spPr>
          <a:xfrm rot="10800000">
            <a:off x="4297400" y="2449075"/>
            <a:ext cx="684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61"/>
          <p:cNvCxnSpPr>
            <a:stCxn id="957" idx="2"/>
            <a:endCxn id="938" idx="0"/>
          </p:cNvCxnSpPr>
          <p:nvPr/>
        </p:nvCxnSpPr>
        <p:spPr>
          <a:xfrm>
            <a:off x="3234250" y="2571750"/>
            <a:ext cx="113160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8" name="Google Shape;958;p61"/>
          <p:cNvCxnSpPr>
            <a:stCxn id="938" idx="0"/>
            <a:endCxn id="940" idx="2"/>
          </p:cNvCxnSpPr>
          <p:nvPr/>
        </p:nvCxnSpPr>
        <p:spPr>
          <a:xfrm rot="10800000">
            <a:off x="3305000" y="1901575"/>
            <a:ext cx="1060800" cy="9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61"/>
          <p:cNvCxnSpPr>
            <a:stCxn id="945" idx="2"/>
            <a:endCxn id="938" idx="0"/>
          </p:cNvCxnSpPr>
          <p:nvPr/>
        </p:nvCxnSpPr>
        <p:spPr>
          <a:xfrm>
            <a:off x="4311613" y="1840088"/>
            <a:ext cx="54300" cy="10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Google Shape;960;p61"/>
          <p:cNvCxnSpPr>
            <a:stCxn id="939" idx="2"/>
            <a:endCxn id="938" idx="1"/>
          </p:cNvCxnSpPr>
          <p:nvPr/>
        </p:nvCxnSpPr>
        <p:spPr>
          <a:xfrm>
            <a:off x="1239875" y="1990050"/>
            <a:ext cx="2620500" cy="11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61"/>
          <p:cNvCxnSpPr>
            <a:endCxn id="938" idx="1"/>
          </p:cNvCxnSpPr>
          <p:nvPr/>
        </p:nvCxnSpPr>
        <p:spPr>
          <a:xfrm>
            <a:off x="2678900" y="2845525"/>
            <a:ext cx="1181400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61"/>
          <p:cNvCxnSpPr>
            <a:stCxn id="947" idx="3"/>
            <a:endCxn id="938" idx="1"/>
          </p:cNvCxnSpPr>
          <p:nvPr/>
        </p:nvCxnSpPr>
        <p:spPr>
          <a:xfrm flipH="1" rot="10800000">
            <a:off x="2265475" y="3117750"/>
            <a:ext cx="159480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61"/>
          <p:cNvCxnSpPr>
            <a:stCxn id="948" idx="3"/>
            <a:endCxn id="938" idx="1"/>
          </p:cNvCxnSpPr>
          <p:nvPr/>
        </p:nvCxnSpPr>
        <p:spPr>
          <a:xfrm flipH="1" rot="10800000">
            <a:off x="3333975" y="3117775"/>
            <a:ext cx="526200" cy="3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61"/>
          <p:cNvCxnSpPr>
            <a:stCxn id="942" idx="3"/>
            <a:endCxn id="938" idx="1"/>
          </p:cNvCxnSpPr>
          <p:nvPr/>
        </p:nvCxnSpPr>
        <p:spPr>
          <a:xfrm flipH="1" rot="10800000">
            <a:off x="3269600" y="3117700"/>
            <a:ext cx="5907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61"/>
          <p:cNvCxnSpPr>
            <a:stCxn id="949" idx="0"/>
            <a:endCxn id="938" idx="2"/>
          </p:cNvCxnSpPr>
          <p:nvPr/>
        </p:nvCxnSpPr>
        <p:spPr>
          <a:xfrm flipH="1" rot="10800000">
            <a:off x="3275250" y="3335075"/>
            <a:ext cx="1090500" cy="10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61"/>
          <p:cNvCxnSpPr>
            <a:stCxn id="967" idx="0"/>
            <a:endCxn id="938" idx="2"/>
          </p:cNvCxnSpPr>
          <p:nvPr/>
        </p:nvCxnSpPr>
        <p:spPr>
          <a:xfrm flipH="1" rot="10800000">
            <a:off x="3820475" y="3334925"/>
            <a:ext cx="5454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61"/>
          <p:cNvCxnSpPr>
            <a:stCxn id="950" idx="0"/>
            <a:endCxn id="938" idx="2"/>
          </p:cNvCxnSpPr>
          <p:nvPr/>
        </p:nvCxnSpPr>
        <p:spPr>
          <a:xfrm flipH="1" rot="10800000">
            <a:off x="4297350" y="3334950"/>
            <a:ext cx="68400" cy="10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61"/>
          <p:cNvCxnSpPr>
            <a:endCxn id="938" idx="2"/>
          </p:cNvCxnSpPr>
          <p:nvPr/>
        </p:nvCxnSpPr>
        <p:spPr>
          <a:xfrm rot="10800000">
            <a:off x="4365800" y="3334975"/>
            <a:ext cx="3762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p61"/>
          <p:cNvCxnSpPr>
            <a:stCxn id="971" idx="0"/>
            <a:endCxn id="938" idx="3"/>
          </p:cNvCxnSpPr>
          <p:nvPr/>
        </p:nvCxnSpPr>
        <p:spPr>
          <a:xfrm rot="10800000">
            <a:off x="4871200" y="3117575"/>
            <a:ext cx="241500" cy="2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61"/>
          <p:cNvCxnSpPr>
            <a:stCxn id="944" idx="0"/>
            <a:endCxn id="938" idx="2"/>
          </p:cNvCxnSpPr>
          <p:nvPr/>
        </p:nvCxnSpPr>
        <p:spPr>
          <a:xfrm rot="10800000">
            <a:off x="4365750" y="3334900"/>
            <a:ext cx="1004400" cy="8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61"/>
          <p:cNvCxnSpPr>
            <a:stCxn id="943" idx="0"/>
            <a:endCxn id="938" idx="3"/>
          </p:cNvCxnSpPr>
          <p:nvPr/>
        </p:nvCxnSpPr>
        <p:spPr>
          <a:xfrm rot="10800000">
            <a:off x="4871325" y="3117700"/>
            <a:ext cx="1428000" cy="7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61"/>
          <p:cNvCxnSpPr>
            <a:stCxn id="941" idx="1"/>
            <a:endCxn id="938" idx="3"/>
          </p:cNvCxnSpPr>
          <p:nvPr/>
        </p:nvCxnSpPr>
        <p:spPr>
          <a:xfrm rot="10800000">
            <a:off x="4871175" y="3117575"/>
            <a:ext cx="12168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61"/>
          <p:cNvCxnSpPr>
            <a:stCxn id="951" idx="1"/>
            <a:endCxn id="938" idx="3"/>
          </p:cNvCxnSpPr>
          <p:nvPr/>
        </p:nvCxnSpPr>
        <p:spPr>
          <a:xfrm flipH="1">
            <a:off x="4871375" y="2744350"/>
            <a:ext cx="1544100" cy="3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61"/>
          <p:cNvCxnSpPr>
            <a:stCxn id="977" idx="1"/>
            <a:endCxn id="938" idx="3"/>
          </p:cNvCxnSpPr>
          <p:nvPr/>
        </p:nvCxnSpPr>
        <p:spPr>
          <a:xfrm flipH="1">
            <a:off x="4871300" y="2655600"/>
            <a:ext cx="39540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61"/>
          <p:cNvCxnSpPr>
            <a:stCxn id="979" idx="2"/>
            <a:endCxn id="938" idx="0"/>
          </p:cNvCxnSpPr>
          <p:nvPr/>
        </p:nvCxnSpPr>
        <p:spPr>
          <a:xfrm flipH="1">
            <a:off x="4365875" y="2116388"/>
            <a:ext cx="767700" cy="7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61"/>
          <p:cNvCxnSpPr>
            <a:stCxn id="953" idx="2"/>
            <a:endCxn id="938" idx="0"/>
          </p:cNvCxnSpPr>
          <p:nvPr/>
        </p:nvCxnSpPr>
        <p:spPr>
          <a:xfrm flipH="1">
            <a:off x="4365800" y="1716250"/>
            <a:ext cx="1500000" cy="11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61"/>
          <p:cNvCxnSpPr>
            <a:stCxn id="952" idx="1"/>
            <a:endCxn id="938" idx="0"/>
          </p:cNvCxnSpPr>
          <p:nvPr/>
        </p:nvCxnSpPr>
        <p:spPr>
          <a:xfrm flipH="1">
            <a:off x="4365900" y="1996100"/>
            <a:ext cx="1896900" cy="9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61"/>
          <p:cNvSpPr/>
          <p:nvPr/>
        </p:nvSpPr>
        <p:spPr>
          <a:xfrm>
            <a:off x="2678950" y="2137050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高個子的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977" name="Google Shape;977;p61"/>
          <p:cNvSpPr/>
          <p:nvPr/>
        </p:nvSpPr>
        <p:spPr>
          <a:xfrm>
            <a:off x="5266700" y="2438250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還沒遇見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967" name="Google Shape;967;p61"/>
          <p:cNvSpPr/>
          <p:nvPr/>
        </p:nvSpPr>
        <p:spPr>
          <a:xfrm>
            <a:off x="3499625" y="3749825"/>
            <a:ext cx="6417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小的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71" name="Google Shape;971;p61"/>
          <p:cNvSpPr/>
          <p:nvPr/>
        </p:nvSpPr>
        <p:spPr>
          <a:xfrm>
            <a:off x="4742050" y="3381875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漂亮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82" name="Google Shape;982;p61"/>
          <p:cNvSpPr/>
          <p:nvPr/>
        </p:nvSpPr>
        <p:spPr>
          <a:xfrm>
            <a:off x="4371350" y="382945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胖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55" name="Google Shape;955;p61"/>
          <p:cNvSpPr/>
          <p:nvPr/>
        </p:nvSpPr>
        <p:spPr>
          <a:xfrm>
            <a:off x="3926700" y="213705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沒有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79" name="Google Shape;979;p61"/>
          <p:cNvSpPr/>
          <p:nvPr/>
        </p:nvSpPr>
        <p:spPr>
          <a:xfrm>
            <a:off x="4762925" y="1804388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好的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983" name="Google Shape;983;p61"/>
          <p:cNvSpPr/>
          <p:nvPr/>
        </p:nvSpPr>
        <p:spPr>
          <a:xfrm>
            <a:off x="618025" y="6476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84" name="Google Shape;984;p61"/>
          <p:cNvSpPr txBox="1"/>
          <p:nvPr/>
        </p:nvSpPr>
        <p:spPr>
          <a:xfrm>
            <a:off x="618038" y="6476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詞性</a:t>
            </a:r>
            <a:endParaRPr b="1"/>
          </a:p>
        </p:txBody>
      </p:sp>
      <p:sp>
        <p:nvSpPr>
          <p:cNvPr id="985" name="Google Shape;985;p61"/>
          <p:cNvSpPr/>
          <p:nvPr/>
        </p:nvSpPr>
        <p:spPr>
          <a:xfrm>
            <a:off x="618025" y="4461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86" name="Google Shape;986;p61"/>
          <p:cNvSpPr/>
          <p:nvPr/>
        </p:nvSpPr>
        <p:spPr>
          <a:xfrm>
            <a:off x="1063700" y="3977050"/>
            <a:ext cx="773400" cy="763500"/>
          </a:xfrm>
          <a:prstGeom prst="wedgeEllipseCallout">
            <a:avLst>
              <a:gd fmla="val 92216" name="adj1"/>
              <a:gd fmla="val -280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Named entity recognition (NER)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命名實體識別</a:t>
            </a:r>
            <a:endParaRPr/>
          </a:p>
        </p:txBody>
      </p:sp>
      <p:sp>
        <p:nvSpPr>
          <p:cNvPr id="992" name="Google Shape;992;p6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93" name="Google Shape;993;p62"/>
          <p:cNvGraphicFramePr/>
          <p:nvPr/>
        </p:nvGraphicFramePr>
        <p:xfrm>
          <a:off x="1520463" y="172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{4778A5E7-6531-43A7-8750-66BDF094A20B}</a:tableStyleId>
              </a:tblPr>
              <a:tblGrid>
                <a:gridCol w="1523875"/>
                <a:gridCol w="5173050"/>
              </a:tblGrid>
              <a:tr h="22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命名實體類型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舉例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組織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Georgia-Pacific Corp., WHO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人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Eddy Bonte, President Trump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地點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Murray River, Mount Everest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地緣政治實體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South East Asia, Midlothian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設施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Washington Monument, Stonehenge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日期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June, 2008-06-29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時間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two fifty a.m., 1:30 p.m.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貨幣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175 million Canadian Dollars, GBP 10.40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百分數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twenty pct, 18.75%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994" name="Google Shape;994;p62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Bird, Klein, Loper, 2014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5" name="Google Shape;995;p62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96" name="Google Shape;996;p6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命名實體</a:t>
            </a:r>
            <a:endParaRPr b="1"/>
          </a:p>
        </p:txBody>
      </p:sp>
      <p:sp>
        <p:nvSpPr>
          <p:cNvPr id="997" name="Google Shape;997;p6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3"/>
          <p:cNvPicPr preferRelativeResize="0"/>
          <p:nvPr/>
        </p:nvPicPr>
        <p:blipFill rotWithShape="1">
          <a:blip r:embed="rId3">
            <a:alphaModFix/>
          </a:blip>
          <a:srcRect b="7732" l="0" r="0" t="0"/>
          <a:stretch/>
        </p:blipFill>
        <p:spPr>
          <a:xfrm>
            <a:off x="0" y="1649975"/>
            <a:ext cx="9056074" cy="34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新聞命名實體識別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批評川普的FBI特工被解聘</a:t>
            </a:r>
            <a:endParaRPr b="0" sz="2400"/>
          </a:p>
        </p:txBody>
      </p:sp>
      <p:sp>
        <p:nvSpPr>
          <p:cNvPr id="1004" name="Google Shape;1004;p6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63"/>
          <p:cNvSpPr/>
          <p:nvPr/>
        </p:nvSpPr>
        <p:spPr>
          <a:xfrm>
            <a:off x="7614350" y="902925"/>
            <a:ext cx="961500" cy="535500"/>
          </a:xfrm>
          <a:prstGeom prst="wedgeRoundRectCallout">
            <a:avLst>
              <a:gd fmla="val 12008" name="adj1"/>
              <a:gd fmla="val 98152" name="adj2"/>
              <a:gd fmla="val 0" name="adj3"/>
            </a:avLst>
          </a:prstGeom>
          <a:solidFill>
            <a:srgbClr val="351C75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06" name="Google Shape;1006;p63"/>
          <p:cNvSpPr/>
          <p:nvPr/>
        </p:nvSpPr>
        <p:spPr>
          <a:xfrm>
            <a:off x="5424150" y="1876825"/>
            <a:ext cx="1136100" cy="393600"/>
          </a:xfrm>
          <a:prstGeom prst="wedgeRoundRectCallout">
            <a:avLst>
              <a:gd fmla="val -72025" name="adj1"/>
              <a:gd fmla="val -171" name="adj2"/>
              <a:gd fmla="val 0" name="adj3"/>
            </a:avLst>
          </a:prstGeom>
          <a:solidFill>
            <a:srgbClr val="B45F06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地緣政治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07" name="Google Shape;1007;p63"/>
          <p:cNvSpPr/>
          <p:nvPr/>
        </p:nvSpPr>
        <p:spPr>
          <a:xfrm>
            <a:off x="4334325" y="3825625"/>
            <a:ext cx="852000" cy="393600"/>
          </a:xfrm>
          <a:prstGeom prst="wedgeRoundRectCallout">
            <a:avLst>
              <a:gd fmla="val 70850" name="adj1"/>
              <a:gd fmla="val -69766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日期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08" name="Google Shape;1008;p63"/>
          <p:cNvSpPr/>
          <p:nvPr/>
        </p:nvSpPr>
        <p:spPr>
          <a:xfrm>
            <a:off x="3766025" y="2945450"/>
            <a:ext cx="961500" cy="535500"/>
          </a:xfrm>
          <a:prstGeom prst="wedgeRoundRectCallout">
            <a:avLst>
              <a:gd fmla="val -32296" name="adj1"/>
              <a:gd fmla="val -123889" name="adj2"/>
              <a:gd fmla="val 0" name="adj3"/>
            </a:avLst>
          </a:prstGeom>
          <a:solidFill>
            <a:srgbClr val="351C75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09" name="Google Shape;1009;p63"/>
          <p:cNvSpPr txBox="1"/>
          <p:nvPr/>
        </p:nvSpPr>
        <p:spPr>
          <a:xfrm>
            <a:off x="7798100" y="4846025"/>
            <a:ext cx="908100" cy="1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Li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0" name="Google Shape;1010;p63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11" name="Google Shape;1011;p6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命名實體</a:t>
            </a:r>
            <a:endParaRPr b="1"/>
          </a:p>
        </p:txBody>
      </p:sp>
      <p:sp>
        <p:nvSpPr>
          <p:cNvPr id="1012" name="Google Shape;1012;p6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人物</a:t>
            </a:r>
            <a:r>
              <a:rPr b="0" lang="en" sz="2400"/>
              <a:t>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小說人物關係圖：力引導排版</a:t>
            </a:r>
            <a:endParaRPr/>
          </a:p>
        </p:txBody>
      </p:sp>
      <p:sp>
        <p:nvSpPr>
          <p:cNvPr id="1018" name="Google Shape;1018;p6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世紀最佳俄語小說</a:t>
            </a:r>
            <a:br>
              <a:rPr lang="en"/>
            </a:br>
            <a:r>
              <a:rPr b="1" lang="en" sz="2400"/>
              <a:t>大師與瑪格麗特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0" name="Google Shape;1020;p64"/>
          <p:cNvPicPr preferRelativeResize="0"/>
          <p:nvPr/>
        </p:nvPicPr>
        <p:blipFill rotWithShape="1">
          <a:blip r:embed="rId3">
            <a:alphaModFix/>
          </a:blip>
          <a:srcRect b="23732" l="0" r="0" t="27484"/>
          <a:stretch/>
        </p:blipFill>
        <p:spPr>
          <a:xfrm>
            <a:off x="3573150" y="2006250"/>
            <a:ext cx="4761149" cy="25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50" y="2895025"/>
            <a:ext cx="1197850" cy="16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64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Coburn, 2005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3" name="Google Shape;1023;p64"/>
          <p:cNvSpPr/>
          <p:nvPr/>
        </p:nvSpPr>
        <p:spPr>
          <a:xfrm>
            <a:off x="6181675" y="1694250"/>
            <a:ext cx="2076600" cy="667800"/>
          </a:xfrm>
          <a:prstGeom prst="wedgeRoundRectCallout">
            <a:avLst>
              <a:gd fmla="val -52606" name="adj1"/>
              <a:gd fmla="val 7659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線條越粗：人名越常一起出現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24" name="Google Shape;1024;p64"/>
          <p:cNvSpPr/>
          <p:nvPr/>
        </p:nvSpPr>
        <p:spPr>
          <a:xfrm>
            <a:off x="6688900" y="3709675"/>
            <a:ext cx="1684200" cy="667800"/>
          </a:xfrm>
          <a:prstGeom prst="wedgeRoundRectCallout">
            <a:avLst>
              <a:gd fmla="val -40764" name="adj1"/>
              <a:gd fmla="val -1077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節點越大</a:t>
            </a:r>
            <a:r>
              <a:rPr b="1" lang="en" sz="1600">
                <a:solidFill>
                  <a:schemeClr val="lt1"/>
                </a:solidFill>
              </a:rPr>
              <a:t>：人名越常被</a:t>
            </a:r>
            <a:r>
              <a:rPr b="1" lang="en" sz="1600">
                <a:solidFill>
                  <a:schemeClr val="lt1"/>
                </a:solidFill>
              </a:rPr>
              <a:t>提及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25" name="Google Shape;1025;p64"/>
          <p:cNvSpPr txBox="1"/>
          <p:nvPr/>
        </p:nvSpPr>
        <p:spPr>
          <a:xfrm>
            <a:off x="3753675" y="723675"/>
            <a:ext cx="2671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Force-directed Layout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26" name="Google Shape;1026;p64"/>
          <p:cNvSpPr/>
          <p:nvPr/>
        </p:nvSpPr>
        <p:spPr>
          <a:xfrm>
            <a:off x="618025" y="8000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27" name="Google Shape;1027;p6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人物</a:t>
            </a:r>
            <a:endParaRPr b="1"/>
          </a:p>
        </p:txBody>
      </p:sp>
      <p:sp>
        <p:nvSpPr>
          <p:cNvPr id="1028" name="Google Shape;1028;p6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86" y="1606125"/>
            <a:ext cx="5336315" cy="32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人物命名實體應用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史料人物關係圖：徑向排版</a:t>
            </a:r>
            <a:endParaRPr/>
          </a:p>
        </p:txBody>
      </p:sp>
      <p:sp>
        <p:nvSpPr>
          <p:cNvPr id="1035" name="Google Shape;1035;p6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美國第三任總統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Jefferson</a:t>
            </a:r>
            <a:br>
              <a:rPr lang="en"/>
            </a:br>
            <a:r>
              <a:rPr lang="en"/>
              <a:t>相關史料彙集</a:t>
            </a:r>
            <a:endParaRPr/>
          </a:p>
        </p:txBody>
      </p:sp>
      <p:sp>
        <p:nvSpPr>
          <p:cNvPr id="1036" name="Google Shape;1036;p6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65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Klein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8" name="Google Shape;1038;p65"/>
          <p:cNvSpPr txBox="1"/>
          <p:nvPr/>
        </p:nvSpPr>
        <p:spPr>
          <a:xfrm>
            <a:off x="3753675" y="723675"/>
            <a:ext cx="2455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Radial Layout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9" name="Google Shape;10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125" y="2927700"/>
            <a:ext cx="1236425" cy="18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0" name="Google Shape;1040;p65"/>
          <p:cNvSpPr/>
          <p:nvPr/>
        </p:nvSpPr>
        <p:spPr>
          <a:xfrm>
            <a:off x="618025" y="8000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41" name="Google Shape;1041;p6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人物</a:t>
            </a:r>
            <a:endParaRPr b="1"/>
          </a:p>
        </p:txBody>
      </p:sp>
      <p:sp>
        <p:nvSpPr>
          <p:cNvPr id="1042" name="Google Shape;1042;p6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043" name="Google Shape;1043;p65"/>
          <p:cNvPicPr preferRelativeResize="0"/>
          <p:nvPr/>
        </p:nvPicPr>
        <p:blipFill rotWithShape="1">
          <a:blip r:embed="rId5">
            <a:alphaModFix/>
          </a:blip>
          <a:srcRect b="45834" l="20503" r="23900" t="9008"/>
          <a:stretch/>
        </p:blipFill>
        <p:spPr>
          <a:xfrm>
            <a:off x="2197550" y="3730325"/>
            <a:ext cx="1117200" cy="1115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4" name="Google Shape;1044;p65"/>
          <p:cNvSpPr/>
          <p:nvPr/>
        </p:nvSpPr>
        <p:spPr>
          <a:xfrm>
            <a:off x="7094150" y="3885475"/>
            <a:ext cx="1750800" cy="393600"/>
          </a:xfrm>
          <a:prstGeom prst="wedgeRoundRectCallout">
            <a:avLst>
              <a:gd fmla="val -40160" name="adj1"/>
              <a:gd fmla="val 85512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區分不同團體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45" name="Google Shape;1045;p65"/>
          <p:cNvSpPr txBox="1"/>
          <p:nvPr/>
        </p:nvSpPr>
        <p:spPr>
          <a:xfrm>
            <a:off x="3353300" y="4770800"/>
            <a:ext cx="628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家人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6" name="Google Shape;1046;p65"/>
          <p:cNvSpPr txBox="1"/>
          <p:nvPr/>
        </p:nvSpPr>
        <p:spPr>
          <a:xfrm>
            <a:off x="4159800" y="4770800"/>
            <a:ext cx="4122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記者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7" name="Google Shape;1047;p65"/>
          <p:cNvSpPr txBox="1"/>
          <p:nvPr/>
        </p:nvSpPr>
        <p:spPr>
          <a:xfrm>
            <a:off x="4643250" y="4770800"/>
            <a:ext cx="4122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朋友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8" name="Google Shape;1048;p65"/>
          <p:cNvSpPr txBox="1"/>
          <p:nvPr/>
        </p:nvSpPr>
        <p:spPr>
          <a:xfrm>
            <a:off x="5180425" y="4770800"/>
            <a:ext cx="4122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自由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員工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9" name="Google Shape;1049;p65"/>
          <p:cNvSpPr txBox="1"/>
          <p:nvPr/>
        </p:nvSpPr>
        <p:spPr>
          <a:xfrm>
            <a:off x="5942075" y="4770800"/>
            <a:ext cx="548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被奴役</a:t>
            </a:r>
            <a:endParaRPr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員工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0" name="Google Shape;1050;p65"/>
          <p:cNvSpPr txBox="1"/>
          <p:nvPr/>
        </p:nvSpPr>
        <p:spPr>
          <a:xfrm>
            <a:off x="6955350" y="4770800"/>
            <a:ext cx="548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其他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Part 1.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前言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什麼是大數據時代下的文本分析？</a:t>
            </a:r>
            <a:endParaRPr sz="2400"/>
          </a:p>
        </p:txBody>
      </p:sp>
      <p:sp>
        <p:nvSpPr>
          <p:cNvPr id="452" name="Google Shape;452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97875"/>
            <a:ext cx="5725824" cy="354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地名命名實體應用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閱讀輔助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6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8" name="Google Shape;1058;p66"/>
          <p:cNvSpPr/>
          <p:nvPr/>
        </p:nvSpPr>
        <p:spPr>
          <a:xfrm>
            <a:off x="618025" y="8000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59" name="Google Shape;1059;p6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地名</a:t>
            </a:r>
            <a:endParaRPr b="1"/>
          </a:p>
        </p:txBody>
      </p:sp>
      <p:sp>
        <p:nvSpPr>
          <p:cNvPr id="1060" name="Google Shape;1060;p6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61" name="Google Shape;1061;p66"/>
          <p:cNvSpPr/>
          <p:nvPr/>
        </p:nvSpPr>
        <p:spPr>
          <a:xfrm>
            <a:off x="5823900" y="4094200"/>
            <a:ext cx="1947000" cy="497100"/>
          </a:xfrm>
          <a:prstGeom prst="wedgeRoundRectCallout">
            <a:avLst>
              <a:gd fmla="val -50753" name="adj1"/>
              <a:gd fmla="val -12647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文件中出現的地點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62" name="Google Shape;1062;p66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(李志賢等,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多類型命名實體應用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Jigsaw文件瀏覽: Document View (1/3)</a:t>
            </a:r>
            <a:endParaRPr/>
          </a:p>
        </p:txBody>
      </p:sp>
      <p:sp>
        <p:nvSpPr>
          <p:cNvPr id="1068" name="Google Shape;1068;p6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6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0" name="Google Shape;1070;p67"/>
          <p:cNvPicPr preferRelativeResize="0"/>
          <p:nvPr/>
        </p:nvPicPr>
        <p:blipFill rotWithShape="1">
          <a:blip r:embed="rId3">
            <a:alphaModFix/>
          </a:blip>
          <a:srcRect b="39646" l="0" r="0" t="32871"/>
          <a:stretch/>
        </p:blipFill>
        <p:spPr>
          <a:xfrm>
            <a:off x="1303800" y="1724025"/>
            <a:ext cx="5916601" cy="31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7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(Stasko, Görg, &amp; Liu, 2008)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2" name="Google Shape;1072;p67"/>
          <p:cNvSpPr/>
          <p:nvPr/>
        </p:nvSpPr>
        <p:spPr>
          <a:xfrm>
            <a:off x="4037725" y="3787925"/>
            <a:ext cx="7506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3" name="Google Shape;1073;p67"/>
          <p:cNvSpPr/>
          <p:nvPr/>
        </p:nvSpPr>
        <p:spPr>
          <a:xfrm>
            <a:off x="4856100" y="3787925"/>
            <a:ext cx="7506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4" name="Google Shape;1074;p67"/>
          <p:cNvSpPr/>
          <p:nvPr/>
        </p:nvSpPr>
        <p:spPr>
          <a:xfrm>
            <a:off x="6031750" y="3933075"/>
            <a:ext cx="961500" cy="535500"/>
          </a:xfrm>
          <a:prstGeom prst="wedgeRoundRectCallout">
            <a:avLst>
              <a:gd fmla="val -80130" name="adj1"/>
              <a:gd fmla="val -39935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75" name="Google Shape;1075;p67"/>
          <p:cNvSpPr/>
          <p:nvPr/>
        </p:nvSpPr>
        <p:spPr>
          <a:xfrm>
            <a:off x="3023125" y="3043950"/>
            <a:ext cx="8454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6" name="Google Shape;1076;p67"/>
          <p:cNvSpPr/>
          <p:nvPr/>
        </p:nvSpPr>
        <p:spPr>
          <a:xfrm>
            <a:off x="3990325" y="3043950"/>
            <a:ext cx="8454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7" name="Google Shape;1077;p67"/>
          <p:cNvSpPr/>
          <p:nvPr/>
        </p:nvSpPr>
        <p:spPr>
          <a:xfrm>
            <a:off x="618025" y="800025"/>
            <a:ext cx="519025" cy="11047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78" name="Google Shape;1078;p6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多類型</a:t>
            </a:r>
            <a:endParaRPr b="1"/>
          </a:p>
        </p:txBody>
      </p:sp>
      <p:sp>
        <p:nvSpPr>
          <p:cNvPr id="1079" name="Google Shape;1079;p6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多類型</a:t>
            </a:r>
            <a:r>
              <a:rPr b="0" lang="en" sz="2400"/>
              <a:t>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Jigsaw文件瀏覽: List View (2/3)</a:t>
            </a:r>
            <a:endParaRPr/>
          </a:p>
        </p:txBody>
      </p:sp>
      <p:sp>
        <p:nvSpPr>
          <p:cNvPr id="1085" name="Google Shape;1085;p6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7" name="Google Shape;1087;p68"/>
          <p:cNvPicPr preferRelativeResize="0"/>
          <p:nvPr/>
        </p:nvPicPr>
        <p:blipFill rotWithShape="1">
          <a:blip r:embed="rId3">
            <a:alphaModFix/>
          </a:blip>
          <a:srcRect b="69945" l="0" r="0" t="2572"/>
          <a:stretch/>
        </p:blipFill>
        <p:spPr>
          <a:xfrm>
            <a:off x="1303800" y="1724025"/>
            <a:ext cx="5916601" cy="31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8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(Stasko, Görg, &amp; Liu, 2008)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89" name="Google Shape;1089;p68"/>
          <p:cNvSpPr/>
          <p:nvPr/>
        </p:nvSpPr>
        <p:spPr>
          <a:xfrm>
            <a:off x="3781350" y="1545425"/>
            <a:ext cx="961500" cy="322800"/>
          </a:xfrm>
          <a:prstGeom prst="wedgeRoundRectCallout">
            <a:avLst>
              <a:gd fmla="val -29670" name="adj1"/>
              <a:gd fmla="val 107141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90" name="Google Shape;1090;p68"/>
          <p:cNvSpPr/>
          <p:nvPr/>
        </p:nvSpPr>
        <p:spPr>
          <a:xfrm>
            <a:off x="1941725" y="1545425"/>
            <a:ext cx="961500" cy="322800"/>
          </a:xfrm>
          <a:prstGeom prst="wedgeRoundRectCallout">
            <a:avLst>
              <a:gd fmla="val -29670" name="adj1"/>
              <a:gd fmla="val 107141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91" name="Google Shape;1091;p68"/>
          <p:cNvSpPr/>
          <p:nvPr/>
        </p:nvSpPr>
        <p:spPr>
          <a:xfrm>
            <a:off x="5864450" y="1545425"/>
            <a:ext cx="961500" cy="322800"/>
          </a:xfrm>
          <a:prstGeom prst="wedgeRoundRectCallout">
            <a:avLst>
              <a:gd fmla="val -29670" name="adj1"/>
              <a:gd fmla="val 107141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組織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92" name="Google Shape;1092;p68"/>
          <p:cNvSpPr/>
          <p:nvPr/>
        </p:nvSpPr>
        <p:spPr>
          <a:xfrm>
            <a:off x="3724150" y="4274225"/>
            <a:ext cx="1750800" cy="747300"/>
          </a:xfrm>
          <a:prstGeom prst="wedgeRoundRectCallout">
            <a:avLst>
              <a:gd fmla="val -63530" name="adj1"/>
              <a:gd fmla="val -33263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在同一份文件中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共同被提及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93" name="Google Shape;1093;p68"/>
          <p:cNvSpPr/>
          <p:nvPr/>
        </p:nvSpPr>
        <p:spPr>
          <a:xfrm>
            <a:off x="3456075" y="3300975"/>
            <a:ext cx="10416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94" name="Google Shape;1094;p68"/>
          <p:cNvSpPr/>
          <p:nvPr/>
        </p:nvSpPr>
        <p:spPr>
          <a:xfrm>
            <a:off x="4599725" y="3662350"/>
            <a:ext cx="1886400" cy="322800"/>
          </a:xfrm>
          <a:prstGeom prst="wedgeRoundRectCallout">
            <a:avLst>
              <a:gd fmla="val -47526" name="adj1"/>
              <a:gd fmla="val -8457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欲查詢的人物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95" name="Google Shape;1095;p68"/>
          <p:cNvSpPr/>
          <p:nvPr/>
        </p:nvSpPr>
        <p:spPr>
          <a:xfrm>
            <a:off x="618025" y="800025"/>
            <a:ext cx="519025" cy="11047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96" name="Google Shape;1096;p6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多類型</a:t>
            </a:r>
            <a:endParaRPr b="1"/>
          </a:p>
        </p:txBody>
      </p:sp>
      <p:sp>
        <p:nvSpPr>
          <p:cNvPr id="1097" name="Google Shape;1097;p6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多類型</a:t>
            </a:r>
            <a:r>
              <a:rPr b="0" lang="en" sz="2400"/>
              <a:t>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Jigsaw文件瀏覽: Graph View (3/3)</a:t>
            </a:r>
            <a:endParaRPr/>
          </a:p>
        </p:txBody>
      </p:sp>
      <p:sp>
        <p:nvSpPr>
          <p:cNvPr id="1103" name="Google Shape;1103;p69"/>
          <p:cNvSpPr txBox="1"/>
          <p:nvPr>
            <p:ph idx="1" type="body"/>
          </p:nvPr>
        </p:nvSpPr>
        <p:spPr>
          <a:xfrm>
            <a:off x="6511550" y="1990050"/>
            <a:ext cx="2070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查看文件得知：</a:t>
            </a:r>
            <a:endParaRPr/>
          </a:p>
          <a:p>
            <a:pPr indent="-158750" lvl="0" marL="2286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highlight>
                  <a:srgbClr val="F4CCCC"/>
                </a:highlight>
              </a:rPr>
              <a:t>Harris</a:t>
            </a:r>
            <a:r>
              <a:rPr lang="en"/>
              <a:t>在</a:t>
            </a:r>
            <a:br>
              <a:rPr lang="en"/>
            </a:br>
            <a:r>
              <a:rPr lang="en">
                <a:highlight>
                  <a:srgbClr val="00FF00"/>
                </a:highlight>
              </a:rPr>
              <a:t>Montego Bay</a:t>
            </a:r>
            <a:r>
              <a:rPr lang="en"/>
              <a:t>工作</a:t>
            </a:r>
            <a:endParaRPr/>
          </a:p>
          <a:p>
            <a:pPr indent="-158750" lvl="0" marL="2286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highlight>
                  <a:srgbClr val="F4CCCC"/>
                </a:highlight>
              </a:rPr>
              <a:t>Harris</a:t>
            </a:r>
            <a:r>
              <a:rPr lang="en"/>
              <a:t>在12月去了趟</a:t>
            </a:r>
            <a:r>
              <a:rPr lang="en">
                <a:highlight>
                  <a:srgbClr val="00FF00"/>
                </a:highlight>
              </a:rPr>
              <a:t>Kingston</a:t>
            </a:r>
            <a:endParaRPr>
              <a:solidFill>
                <a:srgbClr val="38761D"/>
              </a:solidFill>
              <a:highlight>
                <a:srgbClr val="00FF00"/>
              </a:highlight>
            </a:endParaRPr>
          </a:p>
        </p:txBody>
      </p:sp>
      <p:sp>
        <p:nvSpPr>
          <p:cNvPr id="1104" name="Google Shape;1104;p6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5" name="Google Shape;1105;p69"/>
          <p:cNvSpPr txBox="1"/>
          <p:nvPr/>
        </p:nvSpPr>
        <p:spPr>
          <a:xfrm>
            <a:off x="6955350" y="4805450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(Stasko, Görg, &amp; Liu, 2008)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06" name="Google Shape;1106;p69"/>
          <p:cNvGrpSpPr/>
          <p:nvPr/>
        </p:nvGrpSpPr>
        <p:grpSpPr>
          <a:xfrm>
            <a:off x="979150" y="1939768"/>
            <a:ext cx="5573000" cy="3014670"/>
            <a:chOff x="2989375" y="1425768"/>
            <a:chExt cx="5573000" cy="3014670"/>
          </a:xfrm>
        </p:grpSpPr>
        <p:pic>
          <p:nvPicPr>
            <p:cNvPr id="1107" name="Google Shape;1107;p69"/>
            <p:cNvPicPr preferRelativeResize="0"/>
            <p:nvPr/>
          </p:nvPicPr>
          <p:blipFill rotWithShape="1">
            <a:blip r:embed="rId3">
              <a:alphaModFix/>
            </a:blip>
            <a:srcRect b="0" l="0" r="0" t="63816"/>
            <a:stretch/>
          </p:blipFill>
          <p:spPr>
            <a:xfrm>
              <a:off x="4267625" y="1425768"/>
              <a:ext cx="4183424" cy="29356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69"/>
            <p:cNvSpPr/>
            <p:nvPr/>
          </p:nvSpPr>
          <p:spPr>
            <a:xfrm>
              <a:off x="3537125" y="3091075"/>
              <a:ext cx="730500" cy="393600"/>
            </a:xfrm>
            <a:prstGeom prst="wedgeRoundRectCallout">
              <a:avLst>
                <a:gd fmla="val 99281" name="adj1"/>
                <a:gd fmla="val 16959" name="adj2"/>
                <a:gd fmla="val 0" name="adj3"/>
              </a:avLst>
            </a:prstGeom>
            <a:solidFill>
              <a:srgbClr val="999999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文件</a:t>
              </a:r>
              <a:endParaRPr b="1" sz="1600">
                <a:solidFill>
                  <a:schemeClr val="lt1"/>
                </a:solidFill>
              </a:endParaRPr>
            </a:p>
          </p:txBody>
        </p:sp>
        <p:sp>
          <p:nvSpPr>
            <p:cNvPr id="1109" name="Google Shape;1109;p69"/>
            <p:cNvSpPr/>
            <p:nvPr/>
          </p:nvSpPr>
          <p:spPr>
            <a:xfrm>
              <a:off x="7196175" y="3787938"/>
              <a:ext cx="1366200" cy="652500"/>
            </a:xfrm>
            <a:prstGeom prst="wedgeRoundRectCallout">
              <a:avLst>
                <a:gd fmla="val -30201" name="adj1"/>
                <a:gd fmla="val -109711" name="adj2"/>
                <a:gd fmla="val 0" name="adj3"/>
              </a:avLst>
            </a:prstGeom>
            <a:solidFill>
              <a:srgbClr val="38761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地名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Montego Bay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0" name="Google Shape;1110;p69"/>
            <p:cNvSpPr/>
            <p:nvPr/>
          </p:nvSpPr>
          <p:spPr>
            <a:xfrm>
              <a:off x="6932425" y="3030450"/>
              <a:ext cx="804900" cy="2712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111" name="Google Shape;1111;p69"/>
            <p:cNvSpPr/>
            <p:nvPr/>
          </p:nvSpPr>
          <p:spPr>
            <a:xfrm>
              <a:off x="2989375" y="3717900"/>
              <a:ext cx="1427100" cy="548700"/>
            </a:xfrm>
            <a:prstGeom prst="wedgeRoundRectCallout">
              <a:avLst>
                <a:gd fmla="val 66691" name="adj1"/>
                <a:gd fmla="val -8971" name="adj2"/>
                <a:gd fmla="val 0" name="adj3"/>
              </a:avLst>
            </a:prstGeom>
            <a:solidFill>
              <a:srgbClr val="98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人物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Daniel Harris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112" name="Google Shape;1112;p69"/>
            <p:cNvSpPr/>
            <p:nvPr/>
          </p:nvSpPr>
          <p:spPr>
            <a:xfrm>
              <a:off x="4761400" y="3856650"/>
              <a:ext cx="804900" cy="2712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1113" name="Google Shape;1113;p69"/>
          <p:cNvSpPr/>
          <p:nvPr/>
        </p:nvSpPr>
        <p:spPr>
          <a:xfrm>
            <a:off x="618025" y="800025"/>
            <a:ext cx="519025" cy="11047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14" name="Google Shape;1114;p6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多類型</a:t>
            </a:r>
            <a:endParaRPr b="1"/>
          </a:p>
        </p:txBody>
      </p:sp>
      <p:sp>
        <p:nvSpPr>
          <p:cNvPr id="1115" name="Google Shape;1115;p6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多類型</a:t>
            </a:r>
            <a:r>
              <a:rPr b="0" lang="en" sz="2400"/>
              <a:t>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Jigsaw文件瀏覽: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View (4/4)</a:t>
            </a:r>
            <a:endParaRPr/>
          </a:p>
        </p:txBody>
      </p:sp>
      <p:sp>
        <p:nvSpPr>
          <p:cNvPr id="1121" name="Google Shape;1121;p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2" name="Google Shape;1122;p70"/>
          <p:cNvSpPr txBox="1"/>
          <p:nvPr/>
        </p:nvSpPr>
        <p:spPr>
          <a:xfrm>
            <a:off x="6955350" y="4805450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(Stasko, Görg, &amp; Liu, 2008)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3" name="Google Shape;1123;p70"/>
          <p:cNvSpPr/>
          <p:nvPr/>
        </p:nvSpPr>
        <p:spPr>
          <a:xfrm>
            <a:off x="618025" y="800025"/>
            <a:ext cx="519025" cy="11047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24" name="Google Shape;1124;p7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多類型</a:t>
            </a:r>
            <a:endParaRPr b="1"/>
          </a:p>
        </p:txBody>
      </p:sp>
      <p:sp>
        <p:nvSpPr>
          <p:cNvPr id="1125" name="Google Shape;1125;p7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126" name="Google Shape;11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0" y="0"/>
            <a:ext cx="4592893" cy="48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聖經中的</a:t>
            </a:r>
            <a:br>
              <a:rPr lang="en"/>
            </a:br>
            <a:r>
              <a:rPr lang="en" u="sng">
                <a:solidFill>
                  <a:srgbClr val="FF0000"/>
                </a:solidFill>
              </a:rPr>
              <a:t>該隱 (Cain)</a:t>
            </a:r>
            <a:r>
              <a:rPr lang="en"/>
              <a:t>與</a:t>
            </a:r>
            <a:r>
              <a:rPr lang="en" u="sng">
                <a:solidFill>
                  <a:srgbClr val="FF0000"/>
                </a:solidFill>
              </a:rPr>
              <a:t>亞伯(Abel)</a:t>
            </a:r>
            <a:br>
              <a:rPr lang="en" u="sng"/>
            </a:b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人物</a:t>
            </a:r>
            <a:r>
              <a:rPr lang="en"/>
              <a:t>、</a:t>
            </a:r>
            <a:r>
              <a:rPr lang="en">
                <a:solidFill>
                  <a:srgbClr val="0B7140"/>
                </a:solidFill>
              </a:rPr>
              <a:t>地名</a:t>
            </a:r>
            <a:r>
              <a:rPr lang="en"/>
              <a:t>、</a:t>
            </a:r>
            <a:r>
              <a:rPr lang="en">
                <a:solidFill>
                  <a:srgbClr val="FFFFFF"/>
                </a:solidFill>
                <a:highlight>
                  <a:srgbClr val="888888"/>
                </a:highlight>
              </a:rPr>
              <a:t>篇章(文件)</a:t>
            </a:r>
            <a:br>
              <a:rPr lang="en"/>
            </a:br>
            <a:r>
              <a:rPr lang="en"/>
              <a:t>社會網路關係圖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128" name="Google Shape;1128;p70"/>
          <p:cNvSpPr/>
          <p:nvPr/>
        </p:nvSpPr>
        <p:spPr>
          <a:xfrm>
            <a:off x="6322225" y="2356875"/>
            <a:ext cx="486600" cy="72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Part 4.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順序</a:t>
            </a:r>
            <a:r>
              <a:rPr lang="en"/>
              <a:t>分析</a:t>
            </a:r>
            <a:endParaRPr/>
          </a:p>
        </p:txBody>
      </p:sp>
      <p:sp>
        <p:nvSpPr>
          <p:cNvPr id="1134" name="Google Shape;1134;p7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 Tree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單字樹</a:t>
            </a:r>
            <a:endParaRPr/>
          </a:p>
        </p:txBody>
      </p:sp>
      <p:sp>
        <p:nvSpPr>
          <p:cNvPr id="1140" name="Google Shape;1140;p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141" name="Google Shape;1141;p7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Luther King演講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have a dream”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800" y="1574675"/>
            <a:ext cx="47625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72"/>
          <p:cNvSpPr/>
          <p:nvPr/>
        </p:nvSpPr>
        <p:spPr>
          <a:xfrm>
            <a:off x="4394000" y="854475"/>
            <a:ext cx="1313700" cy="487500"/>
          </a:xfrm>
          <a:prstGeom prst="wedgeRoundRectCallout">
            <a:avLst>
              <a:gd fmla="val -45992" name="adj1"/>
              <a:gd fmla="val 823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搜尋文字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144" name="Google Shape;1144;p72"/>
          <p:cNvSpPr/>
          <p:nvPr/>
        </p:nvSpPr>
        <p:spPr>
          <a:xfrm>
            <a:off x="1959100" y="3623700"/>
            <a:ext cx="1685700" cy="810900"/>
          </a:xfrm>
          <a:prstGeom prst="wedgeRoundRectCallout">
            <a:avLst>
              <a:gd fmla="val 81032" name="adj1"/>
              <a:gd fmla="val -6473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文字越大</a:t>
            </a:r>
            <a:br>
              <a:rPr b="1" lang="en" sz="1600">
                <a:solidFill>
                  <a:schemeClr val="lt1"/>
                </a:solidFill>
              </a:rPr>
            </a:br>
            <a:r>
              <a:rPr b="1" lang="en" sz="1600">
                <a:solidFill>
                  <a:schemeClr val="lt1"/>
                </a:solidFill>
              </a:rPr>
              <a:t>越常接續出現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145" name="Google Shape;1145;p72"/>
          <p:cNvSpPr txBox="1"/>
          <p:nvPr/>
        </p:nvSpPr>
        <p:spPr>
          <a:xfrm>
            <a:off x="6955350" y="4805450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(Viegas et al., 2007)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6" name="Google Shape;1146;p72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47" name="Google Shape;1147;p7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文字順序</a:t>
            </a:r>
            <a:endParaRPr b="1"/>
          </a:p>
        </p:txBody>
      </p:sp>
      <p:sp>
        <p:nvSpPr>
          <p:cNvPr id="1148" name="Google Shape;1148;p7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" name="Google Shape;1153;p73"/>
          <p:cNvGrpSpPr/>
          <p:nvPr/>
        </p:nvGrpSpPr>
        <p:grpSpPr>
          <a:xfrm>
            <a:off x="3498900" y="1390150"/>
            <a:ext cx="5645101" cy="3741400"/>
            <a:chOff x="2614875" y="1390150"/>
            <a:chExt cx="5645101" cy="3741400"/>
          </a:xfrm>
        </p:grpSpPr>
        <p:pic>
          <p:nvPicPr>
            <p:cNvPr id="1154" name="Google Shape;1154;p73"/>
            <p:cNvPicPr preferRelativeResize="0"/>
            <p:nvPr/>
          </p:nvPicPr>
          <p:blipFill rotWithShape="1">
            <a:blip r:embed="rId3">
              <a:alphaModFix/>
            </a:blip>
            <a:srcRect b="0" l="22191" r="1021" t="1088"/>
            <a:stretch/>
          </p:blipFill>
          <p:spPr>
            <a:xfrm>
              <a:off x="2661350" y="1390150"/>
              <a:ext cx="5598626" cy="374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5" name="Google Shape;1155;p73"/>
            <p:cNvSpPr/>
            <p:nvPr/>
          </p:nvSpPr>
          <p:spPr>
            <a:xfrm>
              <a:off x="2614875" y="1414588"/>
              <a:ext cx="1207800" cy="29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7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Phrase Nets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詞彙網路</a:t>
            </a:r>
            <a:endParaRPr/>
          </a:p>
        </p:txBody>
      </p:sp>
      <p:sp>
        <p:nvSpPr>
          <p:cNvPr id="1157" name="Google Shape;1157;p7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Voices of Homelessness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Qualitative Database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Sisters Of The Road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7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9" name="Google Shape;1159;p73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60" name="Google Shape;1160;p7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文字順序</a:t>
            </a:r>
            <a:endParaRPr b="1"/>
          </a:p>
        </p:txBody>
      </p:sp>
      <p:sp>
        <p:nvSpPr>
          <p:cNvPr id="1161" name="Google Shape;1161;p7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62" name="Google Shape;1162;p73"/>
          <p:cNvSpPr/>
          <p:nvPr/>
        </p:nvSpPr>
        <p:spPr>
          <a:xfrm>
            <a:off x="1854650" y="2957875"/>
            <a:ext cx="1776300" cy="393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[  ?  ] </a:t>
            </a:r>
            <a:r>
              <a:rPr lang="en" sz="1600">
                <a:solidFill>
                  <a:srgbClr val="FF0000"/>
                </a:solidFill>
              </a:rPr>
              <a:t>and</a:t>
            </a:r>
            <a:r>
              <a:rPr lang="en" sz="1600">
                <a:solidFill>
                  <a:schemeClr val="dk2"/>
                </a:solidFill>
              </a:rPr>
              <a:t> [ ?  ]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63" name="Google Shape;1163;p73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(Ham, Wattenberg, &amp; Viégas,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4" name="Google Shape;1164;p73"/>
          <p:cNvSpPr/>
          <p:nvPr/>
        </p:nvSpPr>
        <p:spPr>
          <a:xfrm>
            <a:off x="7061500" y="1032025"/>
            <a:ext cx="1712400" cy="821100"/>
          </a:xfrm>
          <a:prstGeom prst="wedgeRoundRectCallout">
            <a:avLst>
              <a:gd fmla="val -777" name="adj1"/>
              <a:gd fmla="val 926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文字越大：越常出現在文件中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165" name="Google Shape;1165;p73"/>
          <p:cNvSpPr/>
          <p:nvPr/>
        </p:nvSpPr>
        <p:spPr>
          <a:xfrm>
            <a:off x="1303800" y="4343375"/>
            <a:ext cx="2422500" cy="393600"/>
          </a:xfrm>
          <a:prstGeom prst="wedgeRoundRectCallout">
            <a:avLst>
              <a:gd fmla="val 102872" name="adj1"/>
              <a:gd fmla="val -169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[ drug ] and [ alcohol ]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166" name="Google Shape;1166;p73"/>
          <p:cNvSpPr txBox="1"/>
          <p:nvPr/>
        </p:nvSpPr>
        <p:spPr>
          <a:xfrm>
            <a:off x="4478750" y="4599600"/>
            <a:ext cx="9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[             ]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7" name="Google Shape;1167;p73"/>
          <p:cNvSpPr txBox="1"/>
          <p:nvPr/>
        </p:nvSpPr>
        <p:spPr>
          <a:xfrm>
            <a:off x="4968925" y="3869325"/>
            <a:ext cx="13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[                      ]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SparkClouds</a:t>
            </a:r>
            <a:br>
              <a:rPr lang="en"/>
            </a:br>
            <a:r>
              <a:rPr lang="en"/>
              <a:t>趨勢文字雲 (1/2)</a:t>
            </a:r>
            <a:endParaRPr/>
          </a:p>
        </p:txBody>
      </p:sp>
      <p:sp>
        <p:nvSpPr>
          <p:cNvPr id="1173" name="Google Shape;1173;p74"/>
          <p:cNvSpPr txBox="1"/>
          <p:nvPr>
            <p:ph idx="1" type="body"/>
          </p:nvPr>
        </p:nvSpPr>
        <p:spPr>
          <a:xfrm>
            <a:off x="1303800" y="1990050"/>
            <a:ext cx="1507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美國國情咨文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2001-2016</a:t>
            </a:r>
            <a:endParaRPr/>
          </a:p>
        </p:txBody>
      </p:sp>
      <p:sp>
        <p:nvSpPr>
          <p:cNvPr id="1174" name="Google Shape;1174;p7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74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76" name="Google Shape;1176;p7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177" name="Google Shape;1177;p7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178" name="Google Shape;1178;p74"/>
          <p:cNvPicPr preferRelativeResize="0"/>
          <p:nvPr/>
        </p:nvPicPr>
        <p:blipFill rotWithShape="1">
          <a:blip r:embed="rId3">
            <a:alphaModFix/>
          </a:blip>
          <a:srcRect b="0" l="467" r="0" t="27520"/>
          <a:stretch/>
        </p:blipFill>
        <p:spPr>
          <a:xfrm>
            <a:off x="2840550" y="2091150"/>
            <a:ext cx="6303451" cy="23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24" y="2789324"/>
            <a:ext cx="1934525" cy="1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74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(Lee et al.,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SparkClouds</a:t>
            </a:r>
            <a:br>
              <a:rPr lang="en"/>
            </a:br>
            <a:r>
              <a:rPr lang="en"/>
              <a:t>趨勢文字雲</a:t>
            </a:r>
            <a:r>
              <a:rPr lang="en"/>
              <a:t> (2/2)</a:t>
            </a:r>
            <a:endParaRPr/>
          </a:p>
        </p:txBody>
      </p:sp>
      <p:sp>
        <p:nvSpPr>
          <p:cNvPr id="1186" name="Google Shape;1186;p75"/>
          <p:cNvSpPr txBox="1"/>
          <p:nvPr>
            <p:ph idx="1" type="body"/>
          </p:nvPr>
        </p:nvSpPr>
        <p:spPr>
          <a:xfrm>
            <a:off x="1303800" y="1990050"/>
            <a:ext cx="1858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Frequency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Sparkline</a:t>
            </a:r>
            <a:endParaRPr/>
          </a:p>
        </p:txBody>
      </p:sp>
      <p:sp>
        <p:nvSpPr>
          <p:cNvPr id="1187" name="Google Shape;1187;p7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8" name="Google Shape;1188;p75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89" name="Google Shape;1189;p7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190" name="Google Shape;1190;p7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1191" name="Google Shape;1191;p75"/>
          <p:cNvGrpSpPr/>
          <p:nvPr/>
        </p:nvGrpSpPr>
        <p:grpSpPr>
          <a:xfrm>
            <a:off x="3084450" y="2183084"/>
            <a:ext cx="5249850" cy="2155541"/>
            <a:chOff x="1559575" y="2214809"/>
            <a:chExt cx="5249850" cy="2155541"/>
          </a:xfrm>
        </p:grpSpPr>
        <p:pic>
          <p:nvPicPr>
            <p:cNvPr id="1192" name="Google Shape;1192;p75"/>
            <p:cNvPicPr preferRelativeResize="0"/>
            <p:nvPr/>
          </p:nvPicPr>
          <p:blipFill rotWithShape="1">
            <a:blip r:embed="rId3">
              <a:alphaModFix/>
            </a:blip>
            <a:srcRect b="0" l="10529" r="77314" t="83225"/>
            <a:stretch/>
          </p:blipFill>
          <p:spPr>
            <a:xfrm>
              <a:off x="2402499" y="2214809"/>
              <a:ext cx="2873725" cy="20210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93" name="Google Shape;1193;p75"/>
            <p:cNvCxnSpPr/>
            <p:nvPr/>
          </p:nvCxnSpPr>
          <p:spPr>
            <a:xfrm>
              <a:off x="3159100" y="4094875"/>
              <a:ext cx="16923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4" name="Google Shape;1194;p75"/>
            <p:cNvCxnSpPr/>
            <p:nvPr/>
          </p:nvCxnSpPr>
          <p:spPr>
            <a:xfrm rot="10800000">
              <a:off x="3159100" y="3567175"/>
              <a:ext cx="0" cy="527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95" name="Google Shape;1195;p75"/>
            <p:cNvSpPr/>
            <p:nvPr/>
          </p:nvSpPr>
          <p:spPr>
            <a:xfrm>
              <a:off x="5209825" y="3726550"/>
              <a:ext cx="1599600" cy="643800"/>
            </a:xfrm>
            <a:prstGeom prst="wedgeRoundRectCallout">
              <a:avLst>
                <a:gd fmla="val -66664" name="adj1"/>
                <a:gd fmla="val 13043" name="adj2"/>
                <a:gd fmla="val 0" name="adj3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文件時間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</a:rPr>
                <a:t>早期 ⇔ 近期</a:t>
              </a:r>
              <a:endParaRPr sz="1600">
                <a:solidFill>
                  <a:schemeClr val="lt1"/>
                </a:solidFill>
              </a:endParaRPr>
            </a:p>
          </p:txBody>
        </p:sp>
        <p:sp>
          <p:nvSpPr>
            <p:cNvPr id="1196" name="Google Shape;1196;p75"/>
            <p:cNvSpPr/>
            <p:nvPr/>
          </p:nvSpPr>
          <p:spPr>
            <a:xfrm>
              <a:off x="1559575" y="3051125"/>
              <a:ext cx="1241100" cy="1184700"/>
            </a:xfrm>
            <a:prstGeom prst="wedgeRoundRectCallout">
              <a:avLst>
                <a:gd fmla="val 71984" name="adj1"/>
                <a:gd fmla="val 4132" name="adj2"/>
                <a:gd fmla="val 0" name="adj3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詞彙頻率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</a:rPr>
                <a:t>多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</a:rPr>
                <a:t>⇕</a:t>
              </a:r>
              <a:endParaRPr sz="1600">
                <a:solidFill>
                  <a:schemeClr val="lt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</a:rPr>
                <a:t>少</a:t>
              </a:r>
              <a:endParaRPr sz="1600">
                <a:solidFill>
                  <a:schemeClr val="lt1"/>
                </a:solidFill>
              </a:endParaRPr>
            </a:p>
          </p:txBody>
        </p:sp>
      </p:grpSp>
      <p:sp>
        <p:nvSpPr>
          <p:cNvPr id="1197" name="Google Shape;1197;p75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(Lee et al.,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1"/>
          <p:cNvSpPr txBox="1"/>
          <p:nvPr>
            <p:ph idx="4294967295" type="body"/>
          </p:nvPr>
        </p:nvSpPr>
        <p:spPr>
          <a:xfrm>
            <a:off x="0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一山如畫對清江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一生心事向誰論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一見佳人便喜歡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今年好事一番新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心頭理曲強詞遮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去年百事頗相宜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田園價貫好商量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花開花謝在春風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彼此家居只一山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家道豊腴自飽溫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病患時時命蹇衰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陰裏詳看怪爾曹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蛩吟唧唧守孤幃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勞心汨汨竟何歸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與君夙昔結成冤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隨分堂前赴粥饘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憶昔蘭房分半釵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艱難險阻路蹊蹺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今年禾穀不如前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木有根荄水有源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北山門外好安居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一春風雨正瀟瀟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一朝無事忽遭官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三千法律八千文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子有三般不自由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世間萬物各有主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君今庚甲未亨通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君是山中萬戶侯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事端百出慮雖長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河渠傍路有高低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知君指擬是空華</a:t>
            </a:r>
            <a:endParaRPr sz="1050"/>
          </a:p>
        </p:txBody>
      </p:sp>
      <p:sp>
        <p:nvSpPr>
          <p:cNvPr id="458" name="Google Shape;458;p31"/>
          <p:cNvSpPr txBox="1"/>
          <p:nvPr>
            <p:ph idx="4294967295" type="body"/>
          </p:nvPr>
        </p:nvSpPr>
        <p:spPr>
          <a:xfrm>
            <a:off x="1143015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門裏團圓事事雙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十八灘頭說與君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誰知去後有多般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直欲欺官行路斜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若較今年時運衰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事到公庭彼此傷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貴賤窮通百歲中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如何似隔鬼門關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也須肚裏立乾坤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何須打瓦共鑽龜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舟中敵圖笑中刀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千里懸懸望信歸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疾病兼多是與非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今日相逢那得緣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何須妄想苦憂煎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而今忽把信音乖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南鳥孤飛依北巢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物價喧騰倍百年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君當自此究其原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若問終時慎厥初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千里行人去路遙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也是門衰墳未安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此事何如說與君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門庭蕭索冷如秋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一粒一毫君莫取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且向江頭作釣翁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信知騎馬勝騎牛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莫聽人言自主張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可歎長途日已西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底事茫茫未有涯</a:t>
            </a:r>
            <a:endParaRPr sz="1050"/>
          </a:p>
        </p:txBody>
      </p:sp>
      <p:sp>
        <p:nvSpPr>
          <p:cNvPr id="459" name="Google Shape;459;p31"/>
          <p:cNvSpPr txBox="1"/>
          <p:nvPr>
            <p:ph idx="4294967295" type="body"/>
          </p:nvPr>
        </p:nvSpPr>
        <p:spPr>
          <a:xfrm>
            <a:off x="2286031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誰料半途分折去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世事盡從流水去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人情冷暖君休訝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誰道機關難料處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一旦醜形臨月鏡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好把瓣香告神佛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縱使機關圖得勝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羨子榮華今已矣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日月如梭人易老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財多害己君當省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直教重見一陽復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藩籬剖破渾無事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等得榮華公子到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事到頭來渾似夢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好把經文多諷誦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主張門戶誠難事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痴心指望成連理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今日貴人曾識面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災數流行多疫癘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莫隨道路人閒話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堪笑包藏許多事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移寡就多君得計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改換陰陽移禍福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善惡兩途君自作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若逢牛鼠交承日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英雄豪傑自天生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玉兔重生應發跡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今朝馬上看山色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一著仙機君記取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縱有榮華好時節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牢把腳根踏實地</a:t>
            </a:r>
            <a:endParaRPr sz="1050"/>
          </a:p>
        </p:txBody>
      </p:sp>
      <p:sp>
        <p:nvSpPr>
          <p:cNvPr id="460" name="Google Shape;460;p31"/>
          <p:cNvSpPr txBox="1"/>
          <p:nvPr>
            <p:ph idx="4294967295" type="body"/>
          </p:nvPr>
        </p:nvSpPr>
        <p:spPr>
          <a:xfrm>
            <a:off x="3429046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空幃無語對銀缸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功名富貴等浮雲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歷涉應知行路難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到頭獨立轉傷神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身投憲網莫咨嗟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莫教福謝悔無追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定為後世子孫殃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到頭萬事總成空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許多勞碌不如閒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福有胚胎禍有門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始可求神仗佛持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一種天生惜羽毛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秋冬括括雨靡靡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何如休要用心機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祈求戶內保嬋娟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百歲安閒得幾年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到底誰知事不諧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相逢卻在夏秋交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一陽復後始安全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訟到終凶是至言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鱗鴻雖便莫修書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如何歸路轉無聊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勸君莫作等閒看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一生禍福此中分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萬事回春不用憂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也須步步循規矩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萬人頭上逞英雄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爭似騎牛得自由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紛紛鬧裏更思量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直須猴犬換金雞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善為善應永無差</a:t>
            </a:r>
            <a:endParaRPr sz="1050"/>
          </a:p>
        </p:txBody>
      </p:sp>
      <p:sp>
        <p:nvSpPr>
          <p:cNvPr id="461" name="Google Shape;461;p31"/>
          <p:cNvSpPr txBox="1"/>
          <p:nvPr>
            <p:ph idx="4294967295" type="body"/>
          </p:nvPr>
        </p:nvSpPr>
        <p:spPr>
          <a:xfrm>
            <a:off x="457206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門衰戶冷苦伶仃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兩家門戶各相當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春來雨水太連綿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乾亥來龍仔細看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崆峒城裏事如麻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捨舟遵路總相宜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萬人叢裏逞英豪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勤耕力作莫蹉跎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與君萬語復千言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箇中事緒更紛然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樽前無事且高歌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營為期望在春前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纔發君心天已知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一春萬事苦憂煎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一紙官書火急催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一般器用與人同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不分南北與西東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生前結得好緣姻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好將心地力耕耘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汝是人中最吉人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百千人面虎狼心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年來豐歉皆天數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佛說淘沙始見金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我曾許汝事和諧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奉公謹守莫欺心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知君袖內有驪珠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南販珍珠北販鹽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春夏纔過秋又冬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秋冬作事只尋常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假君財物自當還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喜鵲簷前報好音</a:t>
            </a:r>
            <a:endParaRPr sz="1050"/>
          </a:p>
        </p:txBody>
      </p:sp>
      <p:sp>
        <p:nvSpPr>
          <p:cNvPr id="462" name="Google Shape;462;p31"/>
          <p:cNvSpPr txBox="1"/>
          <p:nvPr>
            <p:ph idx="4294967295" type="body"/>
          </p:nvPr>
        </p:nvSpPr>
        <p:spPr>
          <a:xfrm>
            <a:off x="5715077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自嘆祈求不一靈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不是姻緣莫較量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入夏晴乾雨又愆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坎居午向自當安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無事如君有幾家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慎勿嬉遊逐貴兒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便欲飛騰霄漢高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衣食隨時安分過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祗欲平和雪爾冤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當局須知一著先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時未來時奈若何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誰料秋來又不然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何須問我決狐疑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夏裏營求始帖然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扁舟速下浪如雷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巧斲輪輿梓匠工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眼底昏昏耳似聾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一笑相逢情自親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彼此山頭總是墳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誤為誤作損精神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賴汝干戈用力深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自是今年旱較多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只緣君子不勞心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誰料修為汝自乖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自有亨通吉利臨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生不逢辰亦強圖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年來幾倍貨財添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紛紛謀慮攪心胸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春到門庭漸吉昌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謀賴心欺他自奸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知君千里欲歸心</a:t>
            </a:r>
            <a:endParaRPr sz="1050"/>
          </a:p>
        </p:txBody>
      </p:sp>
      <p:sp>
        <p:nvSpPr>
          <p:cNvPr id="463" name="Google Shape;463;p31"/>
          <p:cNvSpPr txBox="1"/>
          <p:nvPr>
            <p:ph idx="4294967295" type="body"/>
          </p:nvPr>
        </p:nvSpPr>
        <p:spPr>
          <a:xfrm>
            <a:off x="685809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幸有祖宗陰騭在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直待春風好消息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節氣直交三伏始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若移丑艮陰陽逆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勸汝不須勤致禱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一夜樽前兄與弟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爭奈承流風未便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縱使經商收倍利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訟則終凶君記取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長舌婦人休酷聽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白馬渡江嘶日暮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直遇清江貴公子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願子改圖從孝悌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更遇秋成冬至後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雖然目下多驚險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凡事有緣且隨分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熟讀黃庭經一卷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相當人物無高下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陰地不如心地好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堅牢一念酬香願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得勝回時秋漸老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與子定期三日內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榮華總得詩書效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但改新圖莫依舊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目下營求且休矣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可歎頭顱已如許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勸君止此求田舍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貴人垂手來相援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千里信音符遠望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幸有高臺明月鏡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繡幃重結鴛鴦帶</a:t>
            </a:r>
            <a:endParaRPr sz="1050"/>
          </a:p>
        </p:txBody>
      </p:sp>
      <p:sp>
        <p:nvSpPr>
          <p:cNvPr id="464" name="Google Shape;464;p31"/>
          <p:cNvSpPr txBox="1"/>
          <p:nvPr>
            <p:ph idx="4294967295" type="body"/>
          </p:nvPr>
        </p:nvSpPr>
        <p:spPr>
          <a:xfrm>
            <a:off x="800112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香煙未斷續螟蛉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卻調琴瑟向蘭房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喜逢滂沛足田園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門戶凋零家道難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徒勞生事苦咨嗟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明朝仇敵又相隨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青燈黃卷且勤勞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不如逐歲廩禾多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試於清夜把心捫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力行禮義要心堅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虎頭城裏看巍峨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一生活計始安全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不愁家室不相宜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恰如騎鶴與腰纏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保汝平安去復回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秋冬方遇主人翁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不論貴賤與窮通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得意休論富與貧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修為到底卻輸君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虎頭城裏喜相尋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田疇霑足雨滂沱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妙裏工夫仔細尋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營謀應得稱心懷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秋期與子定佳音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而今方得貴人扶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心欲多時何日厭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休把私心情意濃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萱堂快樂未渠央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請來對照破機關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葉落霜飛寒色侵</a:t>
            </a:r>
            <a:endParaRPr sz="1050"/>
          </a:p>
        </p:txBody>
      </p:sp>
      <p:sp>
        <p:nvSpPr>
          <p:cNvPr id="465" name="Google Shape;465;p31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6"/>
          <p:cNvSpPr txBox="1"/>
          <p:nvPr>
            <p:ph type="title"/>
          </p:nvPr>
        </p:nvSpPr>
        <p:spPr>
          <a:xfrm>
            <a:off x="1303800" y="345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與</a:t>
            </a:r>
            <a:r>
              <a:rPr lang="en"/>
              <a:t>「手錶」相關詞彙的時間變化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5" name="Google Shape;1205;p76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06" name="Google Shape;1206;p7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207" name="Google Shape;1207;p7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08" name="Google Shape;1208;p76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修改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自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宋吉永, 陳姿穎, 尹相志, 2013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209" name="Google Shape;1209;p76"/>
          <p:cNvGraphicFramePr/>
          <p:nvPr/>
        </p:nvGraphicFramePr>
        <p:xfrm>
          <a:off x="1303800" y="92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{4778A5E7-6531-43A7-8750-66BDF094A20B}</a:tableStyleId>
              </a:tblPr>
              <a:tblGrid>
                <a:gridCol w="454075"/>
                <a:gridCol w="686400"/>
                <a:gridCol w="686400"/>
                <a:gridCol w="686400"/>
                <a:gridCol w="686400"/>
                <a:gridCol w="686400"/>
                <a:gridCol w="686400"/>
                <a:gridCol w="675825"/>
              </a:tblGrid>
              <a:tr h="2094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排行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2008年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上半年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2008年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下半年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2009年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上半年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2009年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下半年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2010年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上半年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2010年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下半年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2011年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上半年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80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玻璃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代言人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感覺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玻璃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高級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玻璃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感覺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外殼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顏色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樣式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重點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1210" name="Google Shape;1210;p76"/>
          <p:cNvSpPr/>
          <p:nvPr/>
        </p:nvSpPr>
        <p:spPr>
          <a:xfrm>
            <a:off x="1805200" y="2405825"/>
            <a:ext cx="4705475" cy="1632650"/>
          </a:xfrm>
          <a:custGeom>
            <a:rect b="b" l="l" r="r" t="t"/>
            <a:pathLst>
              <a:path extrusionOk="0" h="65306" w="188219">
                <a:moveTo>
                  <a:pt x="0" y="0"/>
                </a:moveTo>
                <a:lnTo>
                  <a:pt x="77783" y="0"/>
                </a:lnTo>
                <a:lnTo>
                  <a:pt x="82562" y="26282"/>
                </a:lnTo>
                <a:lnTo>
                  <a:pt x="106454" y="26282"/>
                </a:lnTo>
                <a:lnTo>
                  <a:pt x="109905" y="39555"/>
                </a:lnTo>
                <a:lnTo>
                  <a:pt x="133797" y="39555"/>
                </a:lnTo>
                <a:lnTo>
                  <a:pt x="136983" y="25220"/>
                </a:lnTo>
                <a:lnTo>
                  <a:pt x="160610" y="25220"/>
                </a:lnTo>
                <a:lnTo>
                  <a:pt x="163796" y="65306"/>
                </a:lnTo>
                <a:lnTo>
                  <a:pt x="188219" y="65306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1" name="Google Shape;1211;p76"/>
          <p:cNvSpPr/>
          <p:nvPr/>
        </p:nvSpPr>
        <p:spPr>
          <a:xfrm>
            <a:off x="1791925" y="2432375"/>
            <a:ext cx="4738650" cy="2495425"/>
          </a:xfrm>
          <a:custGeom>
            <a:rect b="b" l="l" r="r" t="t"/>
            <a:pathLst>
              <a:path extrusionOk="0" h="99817" w="189546">
                <a:moveTo>
                  <a:pt x="0" y="25220"/>
                </a:moveTo>
                <a:lnTo>
                  <a:pt x="24689" y="25220"/>
                </a:lnTo>
                <a:lnTo>
                  <a:pt x="27609" y="99817"/>
                </a:lnTo>
                <a:lnTo>
                  <a:pt x="50440" y="99817"/>
                </a:lnTo>
                <a:lnTo>
                  <a:pt x="54687" y="37432"/>
                </a:lnTo>
                <a:lnTo>
                  <a:pt x="106719" y="37432"/>
                </a:lnTo>
                <a:lnTo>
                  <a:pt x="109905" y="0"/>
                </a:lnTo>
                <a:lnTo>
                  <a:pt x="134328" y="0"/>
                </a:lnTo>
                <a:lnTo>
                  <a:pt x="138045" y="13008"/>
                </a:lnTo>
                <a:lnTo>
                  <a:pt x="189546" y="13008"/>
                </a:ln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2" name="Google Shape;1212;p76"/>
          <p:cNvSpPr/>
          <p:nvPr/>
        </p:nvSpPr>
        <p:spPr>
          <a:xfrm>
            <a:off x="6895575" y="3608425"/>
            <a:ext cx="1599600" cy="643800"/>
          </a:xfrm>
          <a:prstGeom prst="wedgeRoundRectCallout">
            <a:avLst>
              <a:gd fmla="val -66664" name="adj1"/>
              <a:gd fmla="val 1304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人們逐漸不把</a:t>
            </a:r>
            <a:br>
              <a:rPr b="1" lang="en" sz="1600">
                <a:solidFill>
                  <a:schemeClr val="dk2"/>
                </a:solidFill>
              </a:rPr>
            </a:br>
            <a:r>
              <a:rPr b="1" lang="en" sz="1600">
                <a:solidFill>
                  <a:schemeClr val="dk2"/>
                </a:solidFill>
              </a:rPr>
              <a:t>手錶作為禮物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13" name="Google Shape;1213;p76"/>
          <p:cNvSpPr/>
          <p:nvPr/>
        </p:nvSpPr>
        <p:spPr>
          <a:xfrm>
            <a:off x="6895575" y="2150475"/>
            <a:ext cx="1599600" cy="973200"/>
          </a:xfrm>
          <a:prstGeom prst="wedgeRoundRectCallout">
            <a:avLst>
              <a:gd fmla="val -66664" name="adj1"/>
              <a:gd fmla="val 1304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手錶的風格與品牌逐漸為人重視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14" name="Google Shape;1214;p76"/>
          <p:cNvSpPr/>
          <p:nvPr/>
        </p:nvSpPr>
        <p:spPr>
          <a:xfrm>
            <a:off x="1851650" y="2734350"/>
            <a:ext cx="4665650" cy="637125"/>
          </a:xfrm>
          <a:custGeom>
            <a:rect b="b" l="l" r="r" t="t"/>
            <a:pathLst>
              <a:path extrusionOk="0" h="25485" w="186626">
                <a:moveTo>
                  <a:pt x="0" y="266"/>
                </a:moveTo>
                <a:lnTo>
                  <a:pt x="48316" y="266"/>
                </a:lnTo>
                <a:lnTo>
                  <a:pt x="52298" y="13274"/>
                </a:lnTo>
                <a:lnTo>
                  <a:pt x="76456" y="13274"/>
                </a:lnTo>
                <a:lnTo>
                  <a:pt x="80438" y="0"/>
                </a:lnTo>
                <a:lnTo>
                  <a:pt x="131143" y="0"/>
                </a:lnTo>
                <a:lnTo>
                  <a:pt x="134860" y="25485"/>
                </a:lnTo>
                <a:lnTo>
                  <a:pt x="156628" y="25485"/>
                </a:lnTo>
                <a:lnTo>
                  <a:pt x="162734" y="12212"/>
                </a:lnTo>
                <a:lnTo>
                  <a:pt x="186626" y="12212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Google Shape;12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3509"/>
            <a:ext cx="9144003" cy="2262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7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Parallel Tag Clouds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並列文字雲：G</a:t>
            </a:r>
            <a:r>
              <a:rPr baseline="30000" lang="en"/>
              <a:t>2</a:t>
            </a:r>
            <a:r>
              <a:rPr lang="en"/>
              <a:t>分數的應用 (1/2)</a:t>
            </a:r>
            <a:endParaRPr/>
          </a:p>
        </p:txBody>
      </p:sp>
      <p:sp>
        <p:nvSpPr>
          <p:cNvPr id="1221" name="Google Shape;1221;p77"/>
          <p:cNvSpPr txBox="1"/>
          <p:nvPr>
            <p:ph idx="1" type="body"/>
          </p:nvPr>
        </p:nvSpPr>
        <p:spPr>
          <a:xfrm>
            <a:off x="1303800" y="1524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法院案件記錄中，專利(patent)一詞</a:t>
            </a:r>
            <a:r>
              <a:rPr lang="en" u="sng">
                <a:solidFill>
                  <a:srgbClr val="FF0000"/>
                </a:solidFill>
              </a:rPr>
              <a:t>重要性</a:t>
            </a:r>
            <a:r>
              <a:rPr lang="en"/>
              <a:t>的轉變</a:t>
            </a:r>
            <a:endParaRPr/>
          </a:p>
        </p:txBody>
      </p:sp>
      <p:sp>
        <p:nvSpPr>
          <p:cNvPr id="1222" name="Google Shape;1222;p77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23" name="Google Shape;1223;p7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224" name="Google Shape;1224;p7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25" name="Google Shape;1225;p77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(Collins, Viegas, &amp; Wattenberg,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26" name="Google Shape;1226;p77"/>
          <p:cNvSpPr/>
          <p:nvPr/>
        </p:nvSpPr>
        <p:spPr>
          <a:xfrm>
            <a:off x="6537200" y="1377125"/>
            <a:ext cx="2097300" cy="643800"/>
          </a:xfrm>
          <a:prstGeom prst="wedgeRoundRectCallout">
            <a:avLst>
              <a:gd fmla="val 22783" name="adj1"/>
              <a:gd fmla="val 78860" name="adj2"/>
              <a:gd fmla="val 0" name="adj3"/>
            </a:avLst>
          </a:prstGeom>
          <a:solidFill>
            <a:srgbClr val="66666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黑字: 詞頻高於預期次數 (特別常見)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27" name="Google Shape;1227;p77"/>
          <p:cNvSpPr/>
          <p:nvPr/>
        </p:nvSpPr>
        <p:spPr>
          <a:xfrm>
            <a:off x="1373775" y="1927950"/>
            <a:ext cx="2097300" cy="643800"/>
          </a:xfrm>
          <a:prstGeom prst="wedgeRoundRectCallout">
            <a:avLst>
              <a:gd fmla="val 10442" name="adj1"/>
              <a:gd fmla="val 1597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紅字</a:t>
            </a:r>
            <a:r>
              <a:rPr b="1" lang="en" sz="1600">
                <a:solidFill>
                  <a:schemeClr val="lt1"/>
                </a:solidFill>
              </a:rPr>
              <a:t>: 詞頻低於預期次數 (特別</a:t>
            </a:r>
            <a:r>
              <a:rPr b="1" lang="en" sz="1600">
                <a:solidFill>
                  <a:schemeClr val="lt1"/>
                </a:solidFill>
              </a:rPr>
              <a:t>罕見</a:t>
            </a:r>
            <a:r>
              <a:rPr b="1" lang="en" sz="1600">
                <a:solidFill>
                  <a:schemeClr val="lt1"/>
                </a:solidFill>
              </a:rPr>
              <a:t>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28" name="Google Shape;1228;p77"/>
          <p:cNvSpPr/>
          <p:nvPr/>
        </p:nvSpPr>
        <p:spPr>
          <a:xfrm rot="10800000">
            <a:off x="3344525" y="4572725"/>
            <a:ext cx="2722500" cy="33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7"/>
          <p:cNvSpPr txBox="1"/>
          <p:nvPr/>
        </p:nvSpPr>
        <p:spPr>
          <a:xfrm>
            <a:off x="2238475" y="4540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早期記錄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230" name="Google Shape;1230;p77"/>
          <p:cNvSpPr txBox="1"/>
          <p:nvPr/>
        </p:nvSpPr>
        <p:spPr>
          <a:xfrm>
            <a:off x="6067025" y="4540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近期記錄</a:t>
            </a:r>
            <a:endParaRPr sz="16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5" name="Google Shape;123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3509"/>
            <a:ext cx="9144003" cy="2262533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Parallel Tag Clouds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並列文字雲：G</a:t>
            </a:r>
            <a:r>
              <a:rPr baseline="30000" lang="en"/>
              <a:t>2</a:t>
            </a:r>
            <a:r>
              <a:rPr lang="en"/>
              <a:t>分數的應用 (2/2)</a:t>
            </a:r>
            <a:endParaRPr/>
          </a:p>
        </p:txBody>
      </p:sp>
      <p:sp>
        <p:nvSpPr>
          <p:cNvPr id="1237" name="Google Shape;1237;p78"/>
          <p:cNvSpPr txBox="1"/>
          <p:nvPr>
            <p:ph idx="1" type="body"/>
          </p:nvPr>
        </p:nvSpPr>
        <p:spPr>
          <a:xfrm>
            <a:off x="1303800" y="1524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法院案件記錄中，專利(patent)一詞的轉變</a:t>
            </a:r>
            <a:endParaRPr/>
          </a:p>
        </p:txBody>
      </p:sp>
      <p:sp>
        <p:nvSpPr>
          <p:cNvPr id="1238" name="Google Shape;1238;p78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39" name="Google Shape;1239;p7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240" name="Google Shape;1240;p7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41" name="Google Shape;1241;p78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(Collins, Viegas, &amp; Wattenberg,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2" name="Google Shape;1242;p78"/>
          <p:cNvSpPr/>
          <p:nvPr/>
        </p:nvSpPr>
        <p:spPr>
          <a:xfrm rot="10800000">
            <a:off x="3344525" y="4572725"/>
            <a:ext cx="2722500" cy="33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8"/>
          <p:cNvSpPr txBox="1"/>
          <p:nvPr/>
        </p:nvSpPr>
        <p:spPr>
          <a:xfrm>
            <a:off x="2238475" y="4540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早期記錄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244" name="Google Shape;1244;p78"/>
          <p:cNvSpPr txBox="1"/>
          <p:nvPr/>
        </p:nvSpPr>
        <p:spPr>
          <a:xfrm>
            <a:off x="6067025" y="4540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近期記錄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245" name="Google Shape;1245;p78"/>
          <p:cNvSpPr/>
          <p:nvPr/>
        </p:nvSpPr>
        <p:spPr>
          <a:xfrm>
            <a:off x="7088050" y="3928925"/>
            <a:ext cx="1851600" cy="643800"/>
          </a:xfrm>
          <a:prstGeom prst="wedgeRoundRectCallout">
            <a:avLst>
              <a:gd fmla="val 9501" name="adj1"/>
              <a:gd fmla="val -793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專利訴訟在近期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明顯變多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79"/>
          <p:cNvPicPr preferRelativeResize="0"/>
          <p:nvPr/>
        </p:nvPicPr>
        <p:blipFill rotWithShape="1">
          <a:blip r:embed="rId3">
            <a:alphaModFix/>
          </a:blip>
          <a:srcRect b="0" l="33733" r="23861" t="0"/>
          <a:stretch/>
        </p:blipFill>
        <p:spPr>
          <a:xfrm flipH="1">
            <a:off x="7414550" y="1920788"/>
            <a:ext cx="1196050" cy="28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7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00"/>
                </a:solidFill>
              </a:rPr>
              <a:t>LDA</a:t>
            </a:r>
            <a:r>
              <a:rPr lang="en" u="sng">
                <a:solidFill>
                  <a:srgbClr val="FF0000"/>
                </a:solidFill>
              </a:rPr>
              <a:t>主題</a:t>
            </a:r>
            <a:r>
              <a:rPr lang="en"/>
              <a:t>在不同時期的轉變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分析北美圖書資訊學系博士論文的內容</a:t>
            </a:r>
            <a:endParaRPr b="0" sz="2400"/>
          </a:p>
        </p:txBody>
      </p:sp>
      <p:sp>
        <p:nvSpPr>
          <p:cNvPr id="1252" name="Google Shape;1252;p79"/>
          <p:cNvSpPr txBox="1"/>
          <p:nvPr>
            <p:ph idx="1" type="body"/>
          </p:nvPr>
        </p:nvSpPr>
        <p:spPr>
          <a:xfrm>
            <a:off x="7704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圖書館員核心知識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「分類編目」的改變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1930: 主題詞表</a:t>
            </a:r>
            <a:br>
              <a:rPr lang="en"/>
            </a:br>
            <a:r>
              <a:rPr lang="en"/>
              <a:t>1970: 索引典</a:t>
            </a:r>
            <a:br>
              <a:rPr lang="en"/>
            </a:br>
            <a:r>
              <a:rPr lang="en"/>
              <a:t>1990: 多媒體檢索</a:t>
            </a:r>
            <a:br>
              <a:rPr lang="en"/>
            </a:br>
            <a:r>
              <a:rPr lang="en"/>
              <a:t>2000: 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4" name="Google Shape;125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475" y="1990050"/>
            <a:ext cx="4581350" cy="26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79"/>
          <p:cNvSpPr/>
          <p:nvPr/>
        </p:nvSpPr>
        <p:spPr>
          <a:xfrm>
            <a:off x="2906350" y="4240950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56" name="Google Shape;1256;p79"/>
          <p:cNvSpPr/>
          <p:nvPr/>
        </p:nvSpPr>
        <p:spPr>
          <a:xfrm>
            <a:off x="6616325" y="4240950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57" name="Google Shape;1257;p79"/>
          <p:cNvSpPr/>
          <p:nvPr/>
        </p:nvSpPr>
        <p:spPr>
          <a:xfrm>
            <a:off x="3822225" y="3875925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58" name="Google Shape;1258;p79"/>
          <p:cNvSpPr/>
          <p:nvPr/>
        </p:nvSpPr>
        <p:spPr>
          <a:xfrm>
            <a:off x="5667250" y="4240950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1259" name="Google Shape;1259;p79"/>
          <p:cNvCxnSpPr>
            <a:stCxn id="1255" idx="3"/>
            <a:endCxn id="1257" idx="1"/>
          </p:cNvCxnSpPr>
          <p:nvPr/>
        </p:nvCxnSpPr>
        <p:spPr>
          <a:xfrm flipH="1" rot="10800000">
            <a:off x="3599950" y="4021200"/>
            <a:ext cx="222300" cy="36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0" name="Google Shape;1260;p79"/>
          <p:cNvCxnSpPr>
            <a:stCxn id="1258" idx="3"/>
            <a:endCxn id="1256" idx="1"/>
          </p:cNvCxnSpPr>
          <p:nvPr/>
        </p:nvCxnSpPr>
        <p:spPr>
          <a:xfrm>
            <a:off x="6360850" y="4386300"/>
            <a:ext cx="25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1" name="Google Shape;1261;p79"/>
          <p:cNvSpPr txBox="1"/>
          <p:nvPr/>
        </p:nvSpPr>
        <p:spPr>
          <a:xfrm>
            <a:off x="6085925" y="4846025"/>
            <a:ext cx="26400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(Sugimoto, Li, Russell, Finlay, &amp; Ding, 2011)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2" name="Google Shape;1262;p7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63" name="Google Shape;1263;p7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主題</a:t>
            </a:r>
            <a:endParaRPr b="1"/>
          </a:p>
        </p:txBody>
      </p:sp>
      <p:sp>
        <p:nvSpPr>
          <p:cNvPr id="1264" name="Google Shape;1264;p7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8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ThemeRiver</a:t>
            </a:r>
            <a:r>
              <a:rPr baseline="30000" lang="en" sz="2400"/>
              <a:t>TM</a:t>
            </a:r>
            <a:endParaRPr baseline="3000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主題流</a:t>
            </a:r>
            <a:br>
              <a:rPr lang="en"/>
            </a:br>
            <a:r>
              <a:rPr b="0" lang="en" sz="2400"/>
              <a:t>主題在時序上</a:t>
            </a:r>
            <a:br>
              <a:rPr b="0" lang="en" sz="2400"/>
            </a:br>
            <a:r>
              <a:rPr b="0" lang="en" sz="2400"/>
              <a:t>的變化</a:t>
            </a:r>
            <a:endParaRPr b="0" sz="2400"/>
          </a:p>
        </p:txBody>
      </p:sp>
      <p:sp>
        <p:nvSpPr>
          <p:cNvPr id="1270" name="Google Shape;1270;p80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(Havre, Hetzler, &amp; Nowell, 2000)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1" name="Google Shape;1271;p8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2" name="Google Shape;12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399" y="856100"/>
            <a:ext cx="5058825" cy="35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80"/>
          <p:cNvSpPr/>
          <p:nvPr/>
        </p:nvSpPr>
        <p:spPr>
          <a:xfrm>
            <a:off x="2300300" y="4174500"/>
            <a:ext cx="1367100" cy="643800"/>
          </a:xfrm>
          <a:prstGeom prst="wedgeRoundRectCallout">
            <a:avLst>
              <a:gd fmla="val 61475" name="adj1"/>
              <a:gd fmla="val -577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新聞時間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74" name="Google Shape;1274;p80"/>
          <p:cNvSpPr txBox="1"/>
          <p:nvPr>
            <p:ph idx="1" type="body"/>
          </p:nvPr>
        </p:nvSpPr>
        <p:spPr>
          <a:xfrm>
            <a:off x="1303800" y="2352725"/>
            <a:ext cx="7030500" cy="21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美聯社新聞</a:t>
            </a:r>
            <a:br>
              <a:rPr lang="en"/>
            </a:br>
            <a:r>
              <a:rPr lang="en"/>
              <a:t>1990年7月至8月之間</a:t>
            </a:r>
            <a:endParaRPr/>
          </a:p>
        </p:txBody>
      </p:sp>
      <p:sp>
        <p:nvSpPr>
          <p:cNvPr id="1275" name="Google Shape;1275;p80"/>
          <p:cNvSpPr/>
          <p:nvPr/>
        </p:nvSpPr>
        <p:spPr>
          <a:xfrm>
            <a:off x="5066575" y="158600"/>
            <a:ext cx="2260500" cy="508200"/>
          </a:xfrm>
          <a:prstGeom prst="wedgeRoundRectCallout">
            <a:avLst>
              <a:gd fmla="val 30033" name="adj1"/>
              <a:gd fmla="val 99643" name="adj2"/>
              <a:gd fmla="val 0" name="adj3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現實事件：油價上漲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76" name="Google Shape;1276;p80"/>
          <p:cNvSpPr/>
          <p:nvPr/>
        </p:nvSpPr>
        <p:spPr>
          <a:xfrm>
            <a:off x="5066575" y="3261350"/>
            <a:ext cx="1797300" cy="441300"/>
          </a:xfrm>
          <a:prstGeom prst="wedgeRoundRectCallout">
            <a:avLst>
              <a:gd fmla="val 39898" name="adj1"/>
              <a:gd fmla="val -1077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主題 (文件數)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277" name="Google Shape;1277;p80"/>
          <p:cNvCxnSpPr/>
          <p:nvPr/>
        </p:nvCxnSpPr>
        <p:spPr>
          <a:xfrm>
            <a:off x="6696500" y="1284225"/>
            <a:ext cx="0" cy="299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278" name="Google Shape;1278;p8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79" name="Google Shape;1279;p8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主題</a:t>
            </a:r>
            <a:endParaRPr b="1"/>
          </a:p>
        </p:txBody>
      </p:sp>
      <p:sp>
        <p:nvSpPr>
          <p:cNvPr id="1280" name="Google Shape;1280;p8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8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TIARA 自動反應的文本洞察分析</a:t>
            </a:r>
            <a:br>
              <a:rPr lang="en"/>
            </a:br>
            <a:r>
              <a:rPr b="0" lang="en" sz="2400" u="sng">
                <a:solidFill>
                  <a:srgbClr val="FF0000"/>
                </a:solidFill>
              </a:rPr>
              <a:t>LDA主題</a:t>
            </a:r>
            <a:r>
              <a:rPr b="0" lang="en" sz="2400"/>
              <a:t>在不同時序的關鍵字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8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醫學中心</a:t>
            </a:r>
            <a:r>
              <a:rPr lang="en"/>
              <a:t>問卷調查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「就診理由」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開放填答欄位記錄</a:t>
            </a:r>
            <a:endParaRPr/>
          </a:p>
        </p:txBody>
      </p:sp>
      <p:sp>
        <p:nvSpPr>
          <p:cNvPr id="1287" name="Google Shape;1287;p8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8" name="Google Shape;1288;p8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89" name="Google Shape;1289;p8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主題</a:t>
            </a:r>
            <a:endParaRPr b="1"/>
          </a:p>
        </p:txBody>
      </p:sp>
      <p:sp>
        <p:nvSpPr>
          <p:cNvPr id="1290" name="Google Shape;1290;p8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91" name="Google Shape;1291;p81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(Liu et al.,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2" name="Google Shape;1292;p81"/>
          <p:cNvSpPr txBox="1"/>
          <p:nvPr/>
        </p:nvSpPr>
        <p:spPr>
          <a:xfrm>
            <a:off x="7698650" y="4846025"/>
            <a:ext cx="1027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(Liu et al.,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93" name="Google Shape;1293;p81"/>
          <p:cNvPicPr preferRelativeResize="0"/>
          <p:nvPr/>
        </p:nvPicPr>
        <p:blipFill rotWithShape="1">
          <a:blip r:embed="rId3">
            <a:alphaModFix/>
          </a:blip>
          <a:srcRect b="0" l="18467" r="0" t="4196"/>
          <a:stretch/>
        </p:blipFill>
        <p:spPr>
          <a:xfrm>
            <a:off x="3366636" y="1597875"/>
            <a:ext cx="5392792" cy="324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81"/>
          <p:cNvSpPr/>
          <p:nvPr/>
        </p:nvSpPr>
        <p:spPr>
          <a:xfrm>
            <a:off x="2076400" y="4627925"/>
            <a:ext cx="1198500" cy="393600"/>
          </a:xfrm>
          <a:prstGeom prst="wedgeRoundRectCallout">
            <a:avLst>
              <a:gd fmla="val 77993" name="adj1"/>
              <a:gd fmla="val -184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文件時間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95" name="Google Shape;1295;p81"/>
          <p:cNvSpPr/>
          <p:nvPr/>
        </p:nvSpPr>
        <p:spPr>
          <a:xfrm>
            <a:off x="1877300" y="4036650"/>
            <a:ext cx="1198500" cy="393600"/>
          </a:xfrm>
          <a:prstGeom prst="wedgeRoundRectCallout">
            <a:avLst>
              <a:gd fmla="val 79654" name="adj1"/>
              <a:gd fmla="val -8846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文件數量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96" name="Google Shape;1296;p81"/>
          <p:cNvSpPr/>
          <p:nvPr/>
        </p:nvSpPr>
        <p:spPr>
          <a:xfrm>
            <a:off x="4760650" y="1640750"/>
            <a:ext cx="1027500" cy="582600"/>
          </a:xfrm>
          <a:prstGeom prst="wedgeRoundRectCallout">
            <a:avLst>
              <a:gd fmla="val -73196" name="adj1"/>
              <a:gd fmla="val 5417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主題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(LDA)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Part 5.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特徵分析</a:t>
            </a:r>
            <a:endParaRPr/>
          </a:p>
        </p:txBody>
      </p:sp>
      <p:sp>
        <p:nvSpPr>
          <p:cNvPr id="1302" name="Google Shape;1302;p8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情緒地圖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韓國明星與</a:t>
            </a:r>
            <a:r>
              <a:rPr b="0" lang="en" sz="2400" u="sng">
                <a:solidFill>
                  <a:srgbClr val="FF0000"/>
                </a:solidFill>
              </a:rPr>
              <a:t>形容詞</a:t>
            </a:r>
            <a:r>
              <a:rPr b="0" lang="en" sz="2400"/>
              <a:t>的印象</a:t>
            </a:r>
            <a:endParaRPr b="0" sz="2400"/>
          </a:p>
        </p:txBody>
      </p:sp>
      <p:sp>
        <p:nvSpPr>
          <p:cNvPr id="1308" name="Google Shape;1308;p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9" name="Google Shape;1309;p83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10" name="Google Shape;1310;p8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311" name="Google Shape;1311;p8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12" name="Google Shape;1312;p83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修改自 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(宋吉永, 陳姿穎, 尹相志,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13" name="Google Shape;1313;p83"/>
          <p:cNvGrpSpPr/>
          <p:nvPr/>
        </p:nvGrpSpPr>
        <p:grpSpPr>
          <a:xfrm>
            <a:off x="197700" y="2187125"/>
            <a:ext cx="8641350" cy="2310125"/>
            <a:chOff x="197700" y="1272725"/>
            <a:chExt cx="8641350" cy="2310125"/>
          </a:xfrm>
        </p:grpSpPr>
        <p:sp>
          <p:nvSpPr>
            <p:cNvPr id="1314" name="Google Shape;1314;p83"/>
            <p:cNvSpPr/>
            <p:nvPr/>
          </p:nvSpPr>
          <p:spPr>
            <a:xfrm rot="10800000">
              <a:off x="1294125" y="2117525"/>
              <a:ext cx="6490800" cy="335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3"/>
            <p:cNvSpPr txBox="1"/>
            <p:nvPr/>
          </p:nvSpPr>
          <p:spPr>
            <a:xfrm>
              <a:off x="197700" y="2084800"/>
              <a:ext cx="1106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偏向女性</a:t>
              </a:r>
              <a:endParaRPr sz="1600">
                <a:solidFill>
                  <a:srgbClr val="4A86E8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的形容</a:t>
              </a:r>
              <a:endParaRPr sz="1600">
                <a:solidFill>
                  <a:srgbClr val="4A86E8"/>
                </a:solidFill>
              </a:endParaRPr>
            </a:p>
          </p:txBody>
        </p:sp>
        <p:sp>
          <p:nvSpPr>
            <p:cNvPr id="1316" name="Google Shape;1316;p83"/>
            <p:cNvSpPr txBox="1"/>
            <p:nvPr/>
          </p:nvSpPr>
          <p:spPr>
            <a:xfrm>
              <a:off x="7732950" y="2084800"/>
              <a:ext cx="1106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偏向男性</a:t>
              </a:r>
              <a:endParaRPr sz="1600">
                <a:solidFill>
                  <a:srgbClr val="4A86E8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的形容</a:t>
              </a:r>
              <a:endParaRPr sz="1600">
                <a:solidFill>
                  <a:srgbClr val="4A86E8"/>
                </a:solidFill>
              </a:endParaRPr>
            </a:p>
          </p:txBody>
        </p:sp>
        <p:sp>
          <p:nvSpPr>
            <p:cNvPr id="1317" name="Google Shape;1317;p83"/>
            <p:cNvSpPr/>
            <p:nvPr/>
          </p:nvSpPr>
          <p:spPr>
            <a:xfrm>
              <a:off x="2263125" y="31823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瘦的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18" name="Google Shape;1318;p83"/>
            <p:cNvSpPr/>
            <p:nvPr/>
          </p:nvSpPr>
          <p:spPr>
            <a:xfrm>
              <a:off x="1636975" y="26336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漂亮的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19" name="Google Shape;1319;p83"/>
            <p:cNvSpPr/>
            <p:nvPr/>
          </p:nvSpPr>
          <p:spPr>
            <a:xfrm>
              <a:off x="1915725" y="29057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苗條的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0" name="Google Shape;1320;p83"/>
            <p:cNvSpPr/>
            <p:nvPr/>
          </p:nvSpPr>
          <p:spPr>
            <a:xfrm>
              <a:off x="1953500" y="21712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精力充沛的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1" name="Google Shape;1321;p83"/>
            <p:cNvSpPr/>
            <p:nvPr/>
          </p:nvSpPr>
          <p:spPr>
            <a:xfrm>
              <a:off x="1196900" y="17240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小巧的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2" name="Google Shape;1322;p83"/>
            <p:cNvSpPr/>
            <p:nvPr/>
          </p:nvSpPr>
          <p:spPr>
            <a:xfrm>
              <a:off x="1814125" y="12727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可愛的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3" name="Google Shape;1323;p83"/>
            <p:cNvSpPr/>
            <p:nvPr/>
          </p:nvSpPr>
          <p:spPr>
            <a:xfrm>
              <a:off x="3333950" y="18567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聰明的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4" name="Google Shape;1324;p83"/>
            <p:cNvSpPr/>
            <p:nvPr/>
          </p:nvSpPr>
          <p:spPr>
            <a:xfrm>
              <a:off x="3858250" y="22572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善良的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5" name="Google Shape;1325;p83"/>
            <p:cNvSpPr/>
            <p:nvPr/>
          </p:nvSpPr>
          <p:spPr>
            <a:xfrm>
              <a:off x="4528575" y="17707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享受的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6" name="Google Shape;1326;p83"/>
            <p:cNvSpPr/>
            <p:nvPr/>
          </p:nvSpPr>
          <p:spPr>
            <a:xfrm>
              <a:off x="4618800" y="22572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愉快的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7" name="Google Shape;1327;p83"/>
            <p:cNvSpPr/>
            <p:nvPr/>
          </p:nvSpPr>
          <p:spPr>
            <a:xfrm>
              <a:off x="3530750" y="24454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真摯的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8" name="Google Shape;1328;p83"/>
            <p:cNvSpPr/>
            <p:nvPr/>
          </p:nvSpPr>
          <p:spPr>
            <a:xfrm>
              <a:off x="4466150" y="306058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健康的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29" name="Google Shape;1329;p83"/>
            <p:cNvSpPr/>
            <p:nvPr/>
          </p:nvSpPr>
          <p:spPr>
            <a:xfrm>
              <a:off x="5198100" y="2086113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有趣的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30" name="Google Shape;1330;p83"/>
            <p:cNvSpPr/>
            <p:nvPr/>
          </p:nvSpPr>
          <p:spPr>
            <a:xfrm>
              <a:off x="5516650" y="145623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開心的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31" name="Google Shape;1331;p83"/>
            <p:cNvSpPr/>
            <p:nvPr/>
          </p:nvSpPr>
          <p:spPr>
            <a:xfrm>
              <a:off x="5867625" y="185673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自由自在的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32" name="Google Shape;1332;p83"/>
            <p:cNvSpPr/>
            <p:nvPr/>
          </p:nvSpPr>
          <p:spPr>
            <a:xfrm>
              <a:off x="6139725" y="145623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幸福的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33" name="Google Shape;1333;p83"/>
            <p:cNvSpPr/>
            <p:nvPr/>
          </p:nvSpPr>
          <p:spPr>
            <a:xfrm>
              <a:off x="6723775" y="217123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時尚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34" name="Google Shape;1334;p83"/>
            <p:cNvSpPr/>
            <p:nvPr/>
          </p:nvSpPr>
          <p:spPr>
            <a:xfrm>
              <a:off x="6139725" y="2905713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溫柔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35" name="Google Shape;1335;p83"/>
            <p:cNvSpPr/>
            <p:nvPr/>
          </p:nvSpPr>
          <p:spPr>
            <a:xfrm>
              <a:off x="7460450" y="181728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帥氣的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36" name="Google Shape;1336;p83"/>
            <p:cNvSpPr/>
            <p:nvPr/>
          </p:nvSpPr>
          <p:spPr>
            <a:xfrm>
              <a:off x="6849875" y="1597863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慈祥的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37" name="Google Shape;1337;p83"/>
            <p:cNvSpPr/>
            <p:nvPr/>
          </p:nvSpPr>
          <p:spPr>
            <a:xfrm>
              <a:off x="1075025" y="25717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惹人憐愛的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38" name="Google Shape;1338;p83"/>
            <p:cNvSpPr/>
            <p:nvPr/>
          </p:nvSpPr>
          <p:spPr>
            <a:xfrm>
              <a:off x="1380325" y="132352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IU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39" name="Google Shape;1339;p83"/>
            <p:cNvSpPr/>
            <p:nvPr/>
          </p:nvSpPr>
          <p:spPr>
            <a:xfrm>
              <a:off x="1657250" y="1628800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雪莉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40" name="Google Shape;1340;p83"/>
            <p:cNvSpPr/>
            <p:nvPr/>
          </p:nvSpPr>
          <p:spPr>
            <a:xfrm>
              <a:off x="2037475" y="1721988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朴寶英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41" name="Google Shape;1341;p83"/>
            <p:cNvSpPr/>
            <p:nvPr/>
          </p:nvSpPr>
          <p:spPr>
            <a:xfrm>
              <a:off x="2110825" y="260267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少女</a:t>
              </a:r>
              <a:endParaRPr sz="9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時代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42" name="Google Shape;1342;p83"/>
            <p:cNvSpPr/>
            <p:nvPr/>
          </p:nvSpPr>
          <p:spPr>
            <a:xfrm>
              <a:off x="1236475" y="226950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勇敢的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343" name="Google Shape;1343;p83"/>
            <p:cNvSpPr/>
            <p:nvPr/>
          </p:nvSpPr>
          <p:spPr>
            <a:xfrm>
              <a:off x="1380325" y="197857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裴秀智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44" name="Google Shape;1344;p83"/>
            <p:cNvSpPr/>
            <p:nvPr/>
          </p:nvSpPr>
          <p:spPr>
            <a:xfrm>
              <a:off x="3734438" y="1597875"/>
              <a:ext cx="400500" cy="400500"/>
            </a:xfrm>
            <a:prstGeom prst="ellipse">
              <a:avLst/>
            </a:prstGeom>
            <a:solidFill>
              <a:srgbClr val="4A86E8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宋仲基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45" name="Google Shape;1345;p83"/>
            <p:cNvSpPr/>
            <p:nvPr/>
          </p:nvSpPr>
          <p:spPr>
            <a:xfrm>
              <a:off x="3931250" y="1905525"/>
              <a:ext cx="400500" cy="400500"/>
            </a:xfrm>
            <a:prstGeom prst="ellipse">
              <a:avLst/>
            </a:prstGeom>
            <a:solidFill>
              <a:srgbClr val="4A86E8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張根碩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46" name="Google Shape;1346;p83"/>
            <p:cNvSpPr/>
            <p:nvPr/>
          </p:nvSpPr>
          <p:spPr>
            <a:xfrm>
              <a:off x="7206663" y="1597875"/>
              <a:ext cx="400500" cy="400500"/>
            </a:xfrm>
            <a:prstGeom prst="ellipse">
              <a:avLst/>
            </a:prstGeom>
            <a:solidFill>
              <a:srgbClr val="4A86E8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玄彬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47" name="Google Shape;1347;p83"/>
            <p:cNvSpPr/>
            <p:nvPr/>
          </p:nvSpPr>
          <p:spPr>
            <a:xfrm>
              <a:off x="7019675" y="1905525"/>
              <a:ext cx="400500" cy="400500"/>
            </a:xfrm>
            <a:prstGeom prst="ellipse">
              <a:avLst/>
            </a:prstGeom>
            <a:solidFill>
              <a:srgbClr val="4A86E8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車勝元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48" name="Google Shape;1348;p83"/>
            <p:cNvSpPr/>
            <p:nvPr/>
          </p:nvSpPr>
          <p:spPr>
            <a:xfrm>
              <a:off x="3622950" y="306167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河智苑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49" name="Google Shape;1349;p83"/>
            <p:cNvSpPr/>
            <p:nvPr/>
          </p:nvSpPr>
          <p:spPr>
            <a:xfrm>
              <a:off x="3931250" y="291662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李智雅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50" name="Google Shape;1350;p83"/>
            <p:cNvSpPr/>
            <p:nvPr/>
          </p:nvSpPr>
          <p:spPr>
            <a:xfrm>
              <a:off x="4718900" y="2845950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2NE1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351" name="Google Shape;1351;p83"/>
            <p:cNvSpPr/>
            <p:nvPr/>
          </p:nvSpPr>
          <p:spPr>
            <a:xfrm>
              <a:off x="3190938" y="29722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有魅力的</a:t>
              </a:r>
              <a:endParaRPr sz="900">
                <a:solidFill>
                  <a:schemeClr val="accent2"/>
                </a:solidFill>
              </a:endParaRPr>
            </a:p>
          </p:txBody>
        </p:sp>
      </p:grpSp>
      <p:sp>
        <p:nvSpPr>
          <p:cNvPr id="1352" name="Google Shape;1352;p83"/>
          <p:cNvSpPr txBox="1"/>
          <p:nvPr>
            <p:ph idx="1" type="body"/>
          </p:nvPr>
        </p:nvSpPr>
        <p:spPr>
          <a:xfrm>
            <a:off x="1303800" y="1549675"/>
            <a:ext cx="7030500" cy="29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980000"/>
                </a:highlight>
              </a:rPr>
              <a:t>女性明星</a:t>
            </a:r>
            <a:r>
              <a:rPr lang="en"/>
              <a:t> </a:t>
            </a:r>
            <a:r>
              <a:rPr b="1" lang="en">
                <a:solidFill>
                  <a:srgbClr val="FFFFFF"/>
                </a:solidFill>
                <a:highlight>
                  <a:srgbClr val="4A86E8"/>
                </a:highlight>
              </a:rPr>
              <a:t>男性明星</a:t>
            </a:r>
            <a:r>
              <a:rPr lang="en"/>
              <a:t> 對應不同市場取向</a:t>
            </a:r>
            <a:endParaRPr/>
          </a:p>
        </p:txBody>
      </p:sp>
      <p:sp>
        <p:nvSpPr>
          <p:cNvPr id="1353" name="Google Shape;1353;p83"/>
          <p:cNvSpPr txBox="1"/>
          <p:nvPr/>
        </p:nvSpPr>
        <p:spPr>
          <a:xfrm rot="-899939">
            <a:off x="6662846" y="3949173"/>
            <a:ext cx="1901069" cy="537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什麼樣的偶像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還有市場空間呢？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顧客回饋意見</a:t>
            </a:r>
            <a:r>
              <a:rPr lang="en"/>
              <a:t>情感分析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想要知道各種印表機的強項與弱項</a:t>
            </a:r>
            <a:endParaRPr b="0" sz="2400"/>
          </a:p>
        </p:txBody>
      </p:sp>
      <p:sp>
        <p:nvSpPr>
          <p:cNvPr id="1359" name="Google Shape;1359;p8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8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1" name="Google Shape;1361;p8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62" name="Google Shape;1362;p8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363" name="Google Shape;1363;p8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64" name="Google Shape;1364;p84"/>
          <p:cNvPicPr preferRelativeResize="0"/>
          <p:nvPr/>
        </p:nvPicPr>
        <p:blipFill rotWithShape="1">
          <a:blip r:embed="rId3">
            <a:alphaModFix/>
          </a:blip>
          <a:srcRect b="0" l="0" r="33475" t="0"/>
          <a:stretch/>
        </p:blipFill>
        <p:spPr>
          <a:xfrm>
            <a:off x="3497600" y="1990050"/>
            <a:ext cx="5646399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99" y="1990049"/>
            <a:ext cx="1916755" cy="25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84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(Oelke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7" name="Google Shape;1367;p84"/>
          <p:cNvSpPr/>
          <p:nvPr/>
        </p:nvSpPr>
        <p:spPr>
          <a:xfrm>
            <a:off x="430950" y="4411850"/>
            <a:ext cx="1506900" cy="393600"/>
          </a:xfrm>
          <a:prstGeom prst="wedgeRoundRectCallout">
            <a:avLst>
              <a:gd fmla="val 33710" name="adj1"/>
              <a:gd fmla="val -765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bad, problem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68" name="Google Shape;1368;p84"/>
          <p:cNvSpPr/>
          <p:nvPr/>
        </p:nvSpPr>
        <p:spPr>
          <a:xfrm>
            <a:off x="2886575" y="4411850"/>
            <a:ext cx="1872000" cy="393600"/>
          </a:xfrm>
          <a:prstGeom prst="wedgeRoundRectCallout">
            <a:avLst>
              <a:gd fmla="val -49965" name="adj1"/>
              <a:gd fmla="val -85004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wonderful, like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69" name="Google Shape;1369;p84"/>
          <p:cNvSpPr/>
          <p:nvPr/>
        </p:nvSpPr>
        <p:spPr>
          <a:xfrm>
            <a:off x="5010350" y="4587350"/>
            <a:ext cx="1872000" cy="393600"/>
          </a:xfrm>
          <a:prstGeom prst="wedgeRoundRectCallout">
            <a:avLst>
              <a:gd fmla="val -13417" name="adj1"/>
              <a:gd fmla="val -100927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格子小: 評價人少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70" name="Google Shape;1370;p84"/>
          <p:cNvSpPr/>
          <p:nvPr/>
        </p:nvSpPr>
        <p:spPr>
          <a:xfrm>
            <a:off x="6528575" y="1438225"/>
            <a:ext cx="1872000" cy="393600"/>
          </a:xfrm>
          <a:prstGeom prst="wedgeRoundRectCallout">
            <a:avLst>
              <a:gd fmla="val -12318" name="adj1"/>
              <a:gd fmla="val 23630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格子大:評價人多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Google Shape;1375;p85"/>
          <p:cNvPicPr preferRelativeResize="0"/>
          <p:nvPr/>
        </p:nvPicPr>
        <p:blipFill rotWithShape="1">
          <a:blip r:embed="rId3">
            <a:alphaModFix/>
          </a:blip>
          <a:srcRect b="39882" l="21908" r="25058" t="0"/>
          <a:stretch/>
        </p:blipFill>
        <p:spPr>
          <a:xfrm>
            <a:off x="3188925" y="1120725"/>
            <a:ext cx="975900" cy="10647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6" name="Google Shape;1376;p8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(1/5)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85"/>
          <p:cNvSpPr txBox="1"/>
          <p:nvPr>
            <p:ph idx="1" type="body"/>
          </p:nvPr>
        </p:nvSpPr>
        <p:spPr>
          <a:xfrm>
            <a:off x="1303800" y="2523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將命名實體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化為</a:t>
            </a:r>
            <a:r>
              <a:rPr lang="en"/>
              <a:t>顏色與</a:t>
            </a:r>
            <a:r>
              <a:rPr lang="en"/>
              <a:t>符號</a:t>
            </a:r>
            <a:endParaRPr/>
          </a:p>
        </p:txBody>
      </p:sp>
      <p:sp>
        <p:nvSpPr>
          <p:cNvPr id="1378" name="Google Shape;1378;p8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9" name="Google Shape;1379;p8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80" name="Google Shape;1380;p8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381" name="Google Shape;1381;p8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82" name="Google Shape;13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825" y="2537475"/>
            <a:ext cx="4025350" cy="22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85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4" name="Google Shape;1384;p85"/>
          <p:cNvSpPr txBox="1"/>
          <p:nvPr/>
        </p:nvSpPr>
        <p:spPr>
          <a:xfrm>
            <a:off x="3250625" y="306517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歐巴馬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85" name="Google Shape;1385;p85"/>
          <p:cNvSpPr txBox="1"/>
          <p:nvPr/>
        </p:nvSpPr>
        <p:spPr>
          <a:xfrm>
            <a:off x="3250625" y="3744300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拜登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86" name="Google Shape;1386;p85"/>
          <p:cNvSpPr txBox="1"/>
          <p:nvPr/>
        </p:nvSpPr>
        <p:spPr>
          <a:xfrm>
            <a:off x="3230625" y="442607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民主黨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87" name="Google Shape;1387;p85"/>
          <p:cNvSpPr txBox="1"/>
          <p:nvPr/>
        </p:nvSpPr>
        <p:spPr>
          <a:xfrm>
            <a:off x="3051525" y="2131275"/>
            <a:ext cx="1229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只有</a:t>
            </a:r>
            <a:r>
              <a:rPr lang="en" sz="1600">
                <a:solidFill>
                  <a:schemeClr val="dk2"/>
                </a:solidFill>
              </a:rPr>
              <a:t>民主黨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88" name="Google Shape;1388;p85"/>
          <p:cNvSpPr txBox="1"/>
          <p:nvPr/>
        </p:nvSpPr>
        <p:spPr>
          <a:xfrm>
            <a:off x="4606300" y="3089150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麥卡恩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89" name="Google Shape;1389;p85"/>
          <p:cNvSpPr txBox="1"/>
          <p:nvPr/>
        </p:nvSpPr>
        <p:spPr>
          <a:xfrm>
            <a:off x="4606300" y="3757613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佩林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90" name="Google Shape;1390;p85"/>
          <p:cNvSpPr txBox="1"/>
          <p:nvPr/>
        </p:nvSpPr>
        <p:spPr>
          <a:xfrm>
            <a:off x="4544800" y="442607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共和黨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91" name="Google Shape;1391;p85"/>
          <p:cNvSpPr txBox="1"/>
          <p:nvPr/>
        </p:nvSpPr>
        <p:spPr>
          <a:xfrm>
            <a:off x="4316200" y="2131275"/>
            <a:ext cx="1229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只有</a:t>
            </a:r>
            <a:r>
              <a:rPr lang="en" sz="1600">
                <a:solidFill>
                  <a:schemeClr val="dk2"/>
                </a:solidFill>
              </a:rPr>
              <a:t>共和</a:t>
            </a:r>
            <a:r>
              <a:rPr lang="en" sz="1600">
                <a:solidFill>
                  <a:schemeClr val="dk2"/>
                </a:solidFill>
              </a:rPr>
              <a:t>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92" name="Google Shape;1392;p85"/>
          <p:cNvSpPr txBox="1"/>
          <p:nvPr/>
        </p:nvSpPr>
        <p:spPr>
          <a:xfrm>
            <a:off x="5657075" y="2131275"/>
            <a:ext cx="1229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兩黨兼俱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93" name="Google Shape;1393;p85"/>
          <p:cNvPicPr preferRelativeResize="0"/>
          <p:nvPr/>
        </p:nvPicPr>
        <p:blipFill rotWithShape="1">
          <a:blip r:embed="rId5">
            <a:alphaModFix/>
          </a:blip>
          <a:srcRect b="49637" l="24074" r="24074" t="6412"/>
          <a:stretch/>
        </p:blipFill>
        <p:spPr>
          <a:xfrm>
            <a:off x="4504000" y="1153417"/>
            <a:ext cx="929700" cy="999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4" name="Google Shape;139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7075" y="1410069"/>
            <a:ext cx="1229101" cy="59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 txBox="1"/>
          <p:nvPr>
            <p:ph idx="4294967295" type="body"/>
          </p:nvPr>
        </p:nvSpPr>
        <p:spPr>
          <a:xfrm>
            <a:off x="0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一山如畫對清江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一生心事向誰論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一見佳人便喜歡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今年好事一番新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心頭理曲強詞遮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去年百事頗相宜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田園價貫好商量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花開花謝在春風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彼此家居只一山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家道豊腴自飽溫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病患時時命蹇衰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陰裏詳看怪爾曹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蛩吟唧唧守孤幃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勞心汨汨竟何歸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與君夙昔結成冤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隨分堂前赴粥饘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憶昔蘭房分半釵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艱難險阻路蹊蹺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今年禾穀不如前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木有根荄水有源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北山門外好安居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一春風雨正瀟瀟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一朝無事忽遭官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三千法律八千文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子有三般不自由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世間萬物各有主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君今庚甲未亨通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君是山中萬戶侯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事端百出慮雖長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河渠傍路有高低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知君指擬是空華</a:t>
            </a:r>
            <a:endParaRPr sz="1050"/>
          </a:p>
        </p:txBody>
      </p:sp>
      <p:sp>
        <p:nvSpPr>
          <p:cNvPr id="472" name="Google Shape;472;p32"/>
          <p:cNvSpPr txBox="1"/>
          <p:nvPr>
            <p:ph idx="4294967295" type="body"/>
          </p:nvPr>
        </p:nvSpPr>
        <p:spPr>
          <a:xfrm>
            <a:off x="1143015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門裏團圓事事雙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十八灘頭說與君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誰知去後有多般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直欲欺官行路斜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若較今年時運衰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事到公庭彼此傷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貴賤窮通百歲中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如何似隔鬼門關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也須肚裏立乾坤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何須打瓦共鑽龜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舟中敵圖笑中刀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千里懸懸望信歸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疾病兼多是與非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今日相逢那得緣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何須妄想苦憂煎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而今忽把信音乖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南鳥孤飛依北巢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物價喧騰倍百年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君當自此究其原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若問終時慎厥初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千里行人去路遙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也是門衰墳未安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此事何如說與君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門庭蕭索冷如秋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一粒一毫君莫取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且向江頭作釣翁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信知騎馬勝騎牛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莫聽人言自主張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可歎長途日已西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底事茫茫未有涯</a:t>
            </a:r>
            <a:endParaRPr sz="1050"/>
          </a:p>
        </p:txBody>
      </p:sp>
      <p:sp>
        <p:nvSpPr>
          <p:cNvPr id="473" name="Google Shape;473;p32"/>
          <p:cNvSpPr txBox="1"/>
          <p:nvPr>
            <p:ph idx="4294967295" type="body"/>
          </p:nvPr>
        </p:nvSpPr>
        <p:spPr>
          <a:xfrm>
            <a:off x="2286031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誰料半途分折去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世事盡從流水去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人情冷暖君休訝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誰道機關難料處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一旦醜形臨月鏡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好把瓣香告神佛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縱使機關圖得勝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羨子榮華今已矣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日月如梭人易老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財多害己君當省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直教重見一陽復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藩籬剖破渾無事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等得榮華公子到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事到頭來渾似夢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好把經文多諷誦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主張門戶誠難事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痴心指望成連理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今日貴人曾識面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災數流行多疫癘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莫隨道路人閒話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堪笑包藏許多事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移寡就多君得計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改換陰陽移禍福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善惡兩途君自作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若逢牛鼠交承日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英雄豪傑自天生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玉兔重生應發跡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今朝馬上看山色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一著仙機君記取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縱有榮華好時節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牢把腳根踏實地</a:t>
            </a:r>
            <a:endParaRPr sz="1050"/>
          </a:p>
        </p:txBody>
      </p:sp>
      <p:sp>
        <p:nvSpPr>
          <p:cNvPr id="474" name="Google Shape;474;p32"/>
          <p:cNvSpPr txBox="1"/>
          <p:nvPr>
            <p:ph idx="4294967295" type="body"/>
          </p:nvPr>
        </p:nvSpPr>
        <p:spPr>
          <a:xfrm>
            <a:off x="3429046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空幃無語對銀缸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功名富貴等浮雲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歷涉應知行路難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到頭獨立轉傷神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身投憲網莫咨嗟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莫教福謝悔無追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定為後世子孫殃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到頭萬事總成空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許多勞碌不如閒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福有胚胎禍有門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始可求神仗佛持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一種天生惜羽毛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秋冬括括雨靡靡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何如休要用心機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祈求戶內保嬋娟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百歲安閒得幾年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到底誰知事不諧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相逢卻在夏秋交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一陽復後始安全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訟到終凶是至言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鱗鴻雖便莫修書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如何歸路轉無聊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勸君莫作等閒看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一生禍福此中分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萬事回春不用憂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也須步步循規矩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萬人頭上逞英雄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爭似騎牛得自由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紛紛鬧裏更思量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直須猴犬換金雞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善為善應永無差</a:t>
            </a:r>
            <a:endParaRPr sz="1050"/>
          </a:p>
        </p:txBody>
      </p:sp>
      <p:sp>
        <p:nvSpPr>
          <p:cNvPr id="475" name="Google Shape;475;p32"/>
          <p:cNvSpPr txBox="1"/>
          <p:nvPr>
            <p:ph idx="4294967295" type="body"/>
          </p:nvPr>
        </p:nvSpPr>
        <p:spPr>
          <a:xfrm>
            <a:off x="457206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門衰戶冷苦伶仃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兩家門戶各相當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春來雨水太連綿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乾亥來龍仔細看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崆峒城裏事如麻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捨舟遵路總相宜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萬人叢裏逞英豪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勤耕力作莫蹉跎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與君萬語復千言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箇中事緒更紛然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樽前無事且高歌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營為期望在春前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纔發君心天已知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一春萬事苦憂煎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一紙官書火急催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一般器用與人同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不分南北與西東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生前結得好緣姻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好將心地力耕耘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汝是人中最吉人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百千人面虎狼心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年來豐歉皆天數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佛說淘沙始見金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我曾許汝事和諧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奉公謹守莫欺心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知君袖內有驪珠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南販珍珠北販鹽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春夏纔過秋又冬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秋冬作事只尋常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假君財物自當還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喜鵲簷前報好音</a:t>
            </a:r>
            <a:endParaRPr sz="1050"/>
          </a:p>
        </p:txBody>
      </p:sp>
      <p:sp>
        <p:nvSpPr>
          <p:cNvPr id="476" name="Google Shape;476;p32"/>
          <p:cNvSpPr txBox="1"/>
          <p:nvPr>
            <p:ph idx="4294967295" type="body"/>
          </p:nvPr>
        </p:nvSpPr>
        <p:spPr>
          <a:xfrm>
            <a:off x="5715077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自嘆祈求不一靈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不是姻緣莫較量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入夏晴乾雨又愆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坎居午向自當安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無事如君有幾家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慎勿嬉遊逐貴兒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便欲飛騰霄漢高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衣食隨時安分過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祗欲平和雪爾冤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當局須知一著先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時未來時奈若何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誰料秋來又不然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何須問我決狐疑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夏裏營求始帖然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扁舟速下浪如雷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巧斲輪輿梓匠工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眼底昏昏耳似聾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一笑相逢情自親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彼此山頭總是墳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誤為誤作損精神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賴汝干戈用力深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自是今年旱較多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只緣君子不勞心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誰料修為汝自乖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自有亨通吉利臨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生不逢辰亦強圖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年來幾倍貨財添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紛紛謀慮攪心胸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春到門庭漸吉昌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謀賴心欺他自奸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知君千里欲歸心</a:t>
            </a:r>
            <a:endParaRPr sz="1050"/>
          </a:p>
        </p:txBody>
      </p:sp>
      <p:sp>
        <p:nvSpPr>
          <p:cNvPr id="477" name="Google Shape;477;p32"/>
          <p:cNvSpPr txBox="1"/>
          <p:nvPr>
            <p:ph idx="4294967295" type="body"/>
          </p:nvPr>
        </p:nvSpPr>
        <p:spPr>
          <a:xfrm>
            <a:off x="685809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幸有祖宗陰騭在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直待春風好消息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節氣直交三伏始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若移丑艮陰陽逆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勸汝不須勤致禱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一夜樽前兄與弟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爭奈承流風未便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縱使經商收倍利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訟則終凶君記取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長舌婦人休酷聽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白馬渡江嘶日暮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直遇清江貴公子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願子改圖從孝悌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更遇秋成冬至後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雖然目下多驚險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凡事有緣且隨分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熟讀黃庭經一卷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相當人物無高下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陰地不如心地好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堅牢一念酬香願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得勝回時秋漸老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與子定期三日內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榮華總得詩書效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但改新圖莫依舊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目下營求且休矣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可歎頭顱已如許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勸君止此求田舍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貴人垂手來相援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千里信音符遠望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幸有高臺明月鏡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繡幃重結鴛鴦帶</a:t>
            </a:r>
            <a:endParaRPr sz="1050"/>
          </a:p>
        </p:txBody>
      </p:sp>
      <p:sp>
        <p:nvSpPr>
          <p:cNvPr id="478" name="Google Shape;478;p32"/>
          <p:cNvSpPr txBox="1"/>
          <p:nvPr>
            <p:ph idx="4294967295" type="body"/>
          </p:nvPr>
        </p:nvSpPr>
        <p:spPr>
          <a:xfrm>
            <a:off x="800112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香煙未斷續螟蛉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卻調琴瑟向蘭房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喜逢滂沛足田園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門戶凋零家道難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徒勞生事苦咨嗟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明朝仇敵又相隨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青燈黃卷且勤勞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不如逐歲廩禾多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試於清夜把心捫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力行禮義要心堅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虎頭城裏看巍峨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一生活計始安全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不愁家室不相宜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恰如騎鶴與腰纏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保汝平安去復回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秋冬方遇主人翁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不論貴賤與窮通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得意休論富與貧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修為到底卻輸君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虎頭城裏喜相尋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田疇霑足雨滂沱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妙裏工夫仔細尋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營謀應得稱心懷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秋期與子定佳音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而今方得貴人扶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心欲多時何日厭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休把私心情意濃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萱堂快樂未渠央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請來對照破機關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葉落霜飛寒色侵</a:t>
            </a:r>
            <a:endParaRPr sz="1050"/>
          </a:p>
        </p:txBody>
      </p:sp>
      <p:sp>
        <p:nvSpPr>
          <p:cNvPr id="479" name="Google Shape;479;p32"/>
          <p:cNvSpPr txBox="1"/>
          <p:nvPr>
            <p:ph idx="4294967295" type="title"/>
          </p:nvPr>
        </p:nvSpPr>
        <p:spPr>
          <a:xfrm>
            <a:off x="1303800" y="2059300"/>
            <a:ext cx="7030500" cy="999300"/>
          </a:xfrm>
          <a:prstGeom prst="rect">
            <a:avLst/>
          </a:prstGeom>
          <a:effectLst>
            <a:outerShdw blurRad="5143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00"/>
                </a:solidFill>
              </a:rPr>
              <a:t>這些文字在說什麼？</a:t>
            </a:r>
            <a:endParaRPr sz="4800">
              <a:solidFill>
                <a:srgbClr val="FFFF00"/>
              </a:solidFill>
            </a:endParaRPr>
          </a:p>
        </p:txBody>
      </p:sp>
      <p:sp>
        <p:nvSpPr>
          <p:cNvPr id="480" name="Google Shape;480;p32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</a:t>
            </a:r>
            <a:r>
              <a:rPr lang="en"/>
              <a:t>情感</a:t>
            </a:r>
            <a:r>
              <a:rPr lang="en"/>
              <a:t>變化分析 (2/5)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8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1" name="Google Shape;1401;p8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02" name="Google Shape;1402;p8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403" name="Google Shape;1403;p8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04" name="Google Shape;1404;p86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05" name="Google Shape;140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257" y="1724025"/>
            <a:ext cx="3672125" cy="2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86"/>
          <p:cNvSpPr/>
          <p:nvPr/>
        </p:nvSpPr>
        <p:spPr>
          <a:xfrm rot="-5400000">
            <a:off x="4323700" y="2784050"/>
            <a:ext cx="268800" cy="3653700"/>
          </a:xfrm>
          <a:prstGeom prst="leftBracket">
            <a:avLst>
              <a:gd fmla="val 67986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86"/>
          <p:cNvSpPr txBox="1"/>
          <p:nvPr/>
        </p:nvSpPr>
        <p:spPr>
          <a:xfrm>
            <a:off x="3874475" y="4580450"/>
            <a:ext cx="1106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一小時內的新聞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408" name="Google Shape;1408;p86"/>
          <p:cNvSpPr txBox="1"/>
          <p:nvPr/>
        </p:nvSpPr>
        <p:spPr>
          <a:xfrm>
            <a:off x="6482725" y="1724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正面形容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409" name="Google Shape;1409;p86"/>
          <p:cNvSpPr txBox="1"/>
          <p:nvPr/>
        </p:nvSpPr>
        <p:spPr>
          <a:xfrm>
            <a:off x="6482725" y="3973900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負面形容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410" name="Google Shape;1410;p86"/>
          <p:cNvSpPr/>
          <p:nvPr/>
        </p:nvSpPr>
        <p:spPr>
          <a:xfrm rot="-5400000">
            <a:off x="6176575" y="2786926"/>
            <a:ext cx="1718400" cy="5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86"/>
          <p:cNvSpPr/>
          <p:nvPr/>
        </p:nvSpPr>
        <p:spPr>
          <a:xfrm>
            <a:off x="2425500" y="1296275"/>
            <a:ext cx="1609500" cy="593700"/>
          </a:xfrm>
          <a:prstGeom prst="wedgeRoundRectCallout">
            <a:avLst>
              <a:gd fmla="val 42999" name="adj1"/>
              <a:gd fmla="val 949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顏色越深：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越多類似新聞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412" name="Google Shape;1412;p86"/>
          <p:cNvSpPr/>
          <p:nvPr/>
        </p:nvSpPr>
        <p:spPr>
          <a:xfrm>
            <a:off x="4572000" y="1210000"/>
            <a:ext cx="1609500" cy="593700"/>
          </a:xfrm>
          <a:prstGeom prst="wedgeRoundRectCallout">
            <a:avLst>
              <a:gd fmla="val 42999" name="adj1"/>
              <a:gd fmla="val 949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標亮：使用者選擇聚焦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8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(3/5)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8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9" name="Google Shape;1419;p8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20" name="Google Shape;1420;p8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421" name="Google Shape;1421;p8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22" name="Google Shape;1422;p87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23" name="Google Shape;14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257" y="1724025"/>
            <a:ext cx="3672125" cy="2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87"/>
          <p:cNvSpPr/>
          <p:nvPr/>
        </p:nvSpPr>
        <p:spPr>
          <a:xfrm rot="-5400000">
            <a:off x="4323700" y="2784050"/>
            <a:ext cx="268800" cy="3653700"/>
          </a:xfrm>
          <a:prstGeom prst="leftBracket">
            <a:avLst>
              <a:gd fmla="val 67986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87"/>
          <p:cNvSpPr txBox="1"/>
          <p:nvPr/>
        </p:nvSpPr>
        <p:spPr>
          <a:xfrm>
            <a:off x="3874475" y="4580450"/>
            <a:ext cx="1106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一小時內的新聞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426" name="Google Shape;1426;p87"/>
          <p:cNvSpPr txBox="1"/>
          <p:nvPr/>
        </p:nvSpPr>
        <p:spPr>
          <a:xfrm>
            <a:off x="6482725" y="1724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正面形容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427" name="Google Shape;1427;p87"/>
          <p:cNvSpPr txBox="1"/>
          <p:nvPr/>
        </p:nvSpPr>
        <p:spPr>
          <a:xfrm>
            <a:off x="6482725" y="3973900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負面形容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428" name="Google Shape;1428;p87"/>
          <p:cNvSpPr/>
          <p:nvPr/>
        </p:nvSpPr>
        <p:spPr>
          <a:xfrm rot="-5400000">
            <a:off x="6176575" y="2786926"/>
            <a:ext cx="1718400" cy="5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7"/>
          <p:cNvSpPr/>
          <p:nvPr/>
        </p:nvSpPr>
        <p:spPr>
          <a:xfrm>
            <a:off x="4486450" y="1539725"/>
            <a:ext cx="937800" cy="531000"/>
          </a:xfrm>
          <a:prstGeom prst="wedgeRoundRectCallout">
            <a:avLst>
              <a:gd fmla="val 42999" name="adj1"/>
              <a:gd fmla="val 949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Biden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中立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430" name="Google Shape;1430;p87"/>
          <p:cNvSpPr/>
          <p:nvPr/>
        </p:nvSpPr>
        <p:spPr>
          <a:xfrm>
            <a:off x="5627975" y="1307450"/>
            <a:ext cx="1075200" cy="531000"/>
          </a:xfrm>
          <a:prstGeom prst="wedgeRoundRectCallout">
            <a:avLst>
              <a:gd fmla="val -54936" name="adj1"/>
              <a:gd fmla="val 12372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McCain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正面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431" name="Google Shape;1431;p87"/>
          <p:cNvSpPr/>
          <p:nvPr/>
        </p:nvSpPr>
        <p:spPr>
          <a:xfrm>
            <a:off x="2435675" y="4139825"/>
            <a:ext cx="937800" cy="531000"/>
          </a:xfrm>
          <a:prstGeom prst="wedgeRoundRectCallout">
            <a:avLst>
              <a:gd fmla="val 65358" name="adj1"/>
              <a:gd fmla="val -5346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民主黨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負面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432" name="Google Shape;143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000" y="4049373"/>
            <a:ext cx="728900" cy="71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87"/>
          <p:cNvPicPr preferRelativeResize="0"/>
          <p:nvPr/>
        </p:nvPicPr>
        <p:blipFill rotWithShape="1">
          <a:blip r:embed="rId5">
            <a:alphaModFix/>
          </a:blip>
          <a:srcRect b="49637" l="24074" r="24074" t="6412"/>
          <a:stretch/>
        </p:blipFill>
        <p:spPr>
          <a:xfrm>
            <a:off x="6635725" y="1004348"/>
            <a:ext cx="662400" cy="7119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4" name="Google Shape;1434;p87"/>
          <p:cNvPicPr preferRelativeResize="0"/>
          <p:nvPr/>
        </p:nvPicPr>
        <p:blipFill rotWithShape="1">
          <a:blip r:embed="rId6">
            <a:alphaModFix/>
          </a:blip>
          <a:srcRect b="65874" l="40569" r="22029" t="4334"/>
          <a:stretch/>
        </p:blipFill>
        <p:spPr>
          <a:xfrm>
            <a:off x="3980907" y="1342650"/>
            <a:ext cx="650400" cy="647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88"/>
          <p:cNvPicPr preferRelativeResize="0"/>
          <p:nvPr/>
        </p:nvPicPr>
        <p:blipFill rotWithShape="1">
          <a:blip r:embed="rId3">
            <a:alphaModFix/>
          </a:blip>
          <a:srcRect b="0" l="1351" r="1390" t="50913"/>
          <a:stretch/>
        </p:blipFill>
        <p:spPr>
          <a:xfrm>
            <a:off x="4771850" y="2039500"/>
            <a:ext cx="4372148" cy="3082341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88"/>
          <p:cNvSpPr txBox="1"/>
          <p:nvPr>
            <p:ph idx="1" type="body"/>
          </p:nvPr>
        </p:nvSpPr>
        <p:spPr>
          <a:xfrm>
            <a:off x="1303800" y="1609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美國2008年總統大選期間30天內新聞情感變化：10/09~11/08</a:t>
            </a:r>
            <a:endParaRPr/>
          </a:p>
        </p:txBody>
      </p:sp>
      <p:sp>
        <p:nvSpPr>
          <p:cNvPr id="1441" name="Google Shape;1441;p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(4/5)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8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3" name="Google Shape;1443;p8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44" name="Google Shape;1444;p8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445" name="Google Shape;1445;p8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46" name="Google Shape;1446;p88"/>
          <p:cNvSpPr txBox="1"/>
          <p:nvPr/>
        </p:nvSpPr>
        <p:spPr>
          <a:xfrm>
            <a:off x="7156600" y="4846025"/>
            <a:ext cx="1549800" cy="1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47" name="Google Shape;1447;p88"/>
          <p:cNvPicPr preferRelativeResize="0"/>
          <p:nvPr/>
        </p:nvPicPr>
        <p:blipFill rotWithShape="1">
          <a:blip r:embed="rId3">
            <a:alphaModFix/>
          </a:blip>
          <a:srcRect b="49084" l="1351" r="1390" t="3129"/>
          <a:stretch/>
        </p:blipFill>
        <p:spPr>
          <a:xfrm>
            <a:off x="0" y="1927900"/>
            <a:ext cx="4605925" cy="3161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2" name="Google Shape;1452;p89"/>
          <p:cNvPicPr preferRelativeResize="0"/>
          <p:nvPr/>
        </p:nvPicPr>
        <p:blipFill rotWithShape="1">
          <a:blip r:embed="rId3">
            <a:alphaModFix/>
          </a:blip>
          <a:srcRect b="0" l="1351" r="1390" t="50913"/>
          <a:stretch/>
        </p:blipFill>
        <p:spPr>
          <a:xfrm>
            <a:off x="4771850" y="2039500"/>
            <a:ext cx="4372148" cy="3082341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89"/>
          <p:cNvSpPr txBox="1"/>
          <p:nvPr>
            <p:ph idx="1" type="body"/>
          </p:nvPr>
        </p:nvSpPr>
        <p:spPr>
          <a:xfrm>
            <a:off x="1303800" y="1609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美國2008年總統大選期間30天內新聞情感變化：10/09~11/08</a:t>
            </a:r>
            <a:endParaRPr/>
          </a:p>
        </p:txBody>
      </p:sp>
      <p:sp>
        <p:nvSpPr>
          <p:cNvPr id="1454" name="Google Shape;1454;p8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(4/5)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8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6" name="Google Shape;1456;p8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57" name="Google Shape;1457;p8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458" name="Google Shape;1458;p8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59" name="Google Shape;1459;p89"/>
          <p:cNvSpPr txBox="1"/>
          <p:nvPr/>
        </p:nvSpPr>
        <p:spPr>
          <a:xfrm>
            <a:off x="7156600" y="4846025"/>
            <a:ext cx="1549800" cy="1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60" name="Google Shape;1460;p89"/>
          <p:cNvPicPr preferRelativeResize="0"/>
          <p:nvPr/>
        </p:nvPicPr>
        <p:blipFill rotWithShape="1">
          <a:blip r:embed="rId3">
            <a:alphaModFix/>
          </a:blip>
          <a:srcRect b="49084" l="1351" r="1390" t="3129"/>
          <a:stretch/>
        </p:blipFill>
        <p:spPr>
          <a:xfrm>
            <a:off x="0" y="1927900"/>
            <a:ext cx="4605925" cy="31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89"/>
          <p:cNvSpPr/>
          <p:nvPr/>
        </p:nvSpPr>
        <p:spPr>
          <a:xfrm>
            <a:off x="53550" y="2243500"/>
            <a:ext cx="4605900" cy="2199900"/>
          </a:xfrm>
          <a:prstGeom prst="roundRect">
            <a:avLst>
              <a:gd fmla="val 686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62" name="Google Shape;1462;p89"/>
          <p:cNvSpPr/>
          <p:nvPr/>
        </p:nvSpPr>
        <p:spPr>
          <a:xfrm>
            <a:off x="1343275" y="1609050"/>
            <a:ext cx="1506900" cy="393600"/>
          </a:xfrm>
          <a:prstGeom prst="wedgeRoundRectCallout">
            <a:avLst>
              <a:gd fmla="val -6575" name="adj1"/>
              <a:gd fmla="val 1295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共和黨略多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63" name="Google Shape;1463;p89"/>
          <p:cNvSpPr/>
          <p:nvPr/>
        </p:nvSpPr>
        <p:spPr>
          <a:xfrm>
            <a:off x="5206425" y="4089750"/>
            <a:ext cx="3937500" cy="999300"/>
          </a:xfrm>
          <a:prstGeom prst="roundRect">
            <a:avLst>
              <a:gd fmla="val 686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64" name="Google Shape;1464;p89"/>
          <p:cNvSpPr/>
          <p:nvPr/>
        </p:nvSpPr>
        <p:spPr>
          <a:xfrm>
            <a:off x="5206425" y="3524150"/>
            <a:ext cx="2416200" cy="393600"/>
          </a:xfrm>
          <a:prstGeom prst="wedgeRoundRectCallout">
            <a:avLst>
              <a:gd fmla="val -6575" name="adj1"/>
              <a:gd fmla="val 1295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民主黨成為焦點，勝選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65" name="Google Shape;1465;p89"/>
          <p:cNvSpPr/>
          <p:nvPr/>
        </p:nvSpPr>
        <p:spPr>
          <a:xfrm>
            <a:off x="7377075" y="2571275"/>
            <a:ext cx="1381500" cy="393600"/>
          </a:xfrm>
          <a:prstGeom prst="roundRect">
            <a:avLst>
              <a:gd fmla="val 686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66" name="Google Shape;1466;p89"/>
          <p:cNvSpPr/>
          <p:nvPr/>
        </p:nvSpPr>
        <p:spPr>
          <a:xfrm>
            <a:off x="6869475" y="1927900"/>
            <a:ext cx="1889100" cy="393600"/>
          </a:xfrm>
          <a:prstGeom prst="wedgeRoundRectCallout">
            <a:avLst>
              <a:gd fmla="val -6575" name="adj1"/>
              <a:gd fmla="val 1295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民主黨</a:t>
            </a:r>
            <a:r>
              <a:rPr b="1" lang="en" sz="1600">
                <a:solidFill>
                  <a:schemeClr val="lt1"/>
                </a:solidFill>
              </a:rPr>
              <a:t>負面新聞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1" name="Google Shape;14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176" y="2361350"/>
            <a:ext cx="3908775" cy="27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9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(5/5)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4" name="Google Shape;1474;p9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75" name="Google Shape;1475;p9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476" name="Google Shape;1476;p9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77" name="Google Shape;1477;p90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8" name="Google Shape;1478;p90"/>
          <p:cNvSpPr txBox="1"/>
          <p:nvPr>
            <p:ph idx="1" type="body"/>
          </p:nvPr>
        </p:nvSpPr>
        <p:spPr>
          <a:xfrm>
            <a:off x="1303800" y="2024325"/>
            <a:ext cx="3056700" cy="25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2008年11月7日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0000"/>
                </a:solidFill>
              </a:rPr>
              <a:t>佩林</a:t>
            </a:r>
            <a:r>
              <a:rPr lang="en"/>
              <a:t>競選時買了昂貴衣櫃，</a:t>
            </a:r>
            <a:br>
              <a:rPr lang="en"/>
            </a:br>
            <a:r>
              <a:rPr lang="en"/>
              <a:t>並與批評者起爭執</a:t>
            </a:r>
            <a:endParaRPr/>
          </a:p>
        </p:txBody>
      </p:sp>
      <p:pic>
        <p:nvPicPr>
          <p:cNvPr id="1479" name="Google Shape;1479;p90"/>
          <p:cNvPicPr preferRelativeResize="0"/>
          <p:nvPr/>
        </p:nvPicPr>
        <p:blipFill rotWithShape="1">
          <a:blip r:embed="rId4">
            <a:alphaModFix/>
          </a:blip>
          <a:srcRect b="3157" l="714" r="0" t="93430"/>
          <a:stretch/>
        </p:blipFill>
        <p:spPr>
          <a:xfrm>
            <a:off x="1353900" y="1597875"/>
            <a:ext cx="6912450" cy="3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90"/>
          <p:cNvSpPr/>
          <p:nvPr/>
        </p:nvSpPr>
        <p:spPr>
          <a:xfrm>
            <a:off x="6291650" y="1541500"/>
            <a:ext cx="676800" cy="44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1481" name="Google Shape;1481;p90"/>
          <p:cNvCxnSpPr/>
          <p:nvPr/>
        </p:nvCxnSpPr>
        <p:spPr>
          <a:xfrm flipH="1">
            <a:off x="4519800" y="2017575"/>
            <a:ext cx="1705500" cy="365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90"/>
          <p:cNvCxnSpPr/>
          <p:nvPr/>
        </p:nvCxnSpPr>
        <p:spPr>
          <a:xfrm rot="10800000">
            <a:off x="7074850" y="2024325"/>
            <a:ext cx="497700" cy="39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3" name="Google Shape;148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100" y="3060700"/>
            <a:ext cx="2570299" cy="1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9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各國新聞的不同情感分析 (1/2)</a:t>
            </a:r>
            <a:endParaRPr/>
          </a:p>
        </p:txBody>
      </p:sp>
      <p:sp>
        <p:nvSpPr>
          <p:cNvPr id="1489" name="Google Shape;1489;p9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0" name="Google Shape;1490;p91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Zhang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1" name="Google Shape;1491;p9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92" name="Google Shape;1492;p9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493" name="Google Shape;1493;p9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94" name="Google Shape;1494;p91"/>
          <p:cNvPicPr preferRelativeResize="0"/>
          <p:nvPr/>
        </p:nvPicPr>
        <p:blipFill rotWithShape="1">
          <a:blip r:embed="rId3">
            <a:alphaModFix/>
          </a:blip>
          <a:srcRect b="0" l="2152" r="0" t="0"/>
          <a:stretch/>
        </p:blipFill>
        <p:spPr>
          <a:xfrm>
            <a:off x="1432875" y="1565700"/>
            <a:ext cx="287985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563" y="1597875"/>
            <a:ext cx="303847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91"/>
          <p:cNvSpPr txBox="1"/>
          <p:nvPr/>
        </p:nvSpPr>
        <p:spPr>
          <a:xfrm>
            <a:off x="6529600" y="2375975"/>
            <a:ext cx="12345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(Joy)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7" name="Google Shape;1497;p91"/>
          <p:cNvSpPr txBox="1"/>
          <p:nvPr/>
        </p:nvSpPr>
        <p:spPr>
          <a:xfrm>
            <a:off x="6529600" y="4167900"/>
            <a:ext cx="12345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(Sadness)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8" name="Google Shape;1498;p91"/>
          <p:cNvSpPr txBox="1"/>
          <p:nvPr/>
        </p:nvSpPr>
        <p:spPr>
          <a:xfrm>
            <a:off x="4004250" y="2412600"/>
            <a:ext cx="724800" cy="318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悲傷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9" name="Google Shape;1499;p91"/>
          <p:cNvSpPr txBox="1"/>
          <p:nvPr/>
        </p:nvSpPr>
        <p:spPr>
          <a:xfrm>
            <a:off x="902025" y="2412600"/>
            <a:ext cx="724800" cy="318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快樂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0" name="Google Shape;1500;p91"/>
          <p:cNvSpPr txBox="1"/>
          <p:nvPr/>
        </p:nvSpPr>
        <p:spPr>
          <a:xfrm>
            <a:off x="4004250" y="2973413"/>
            <a:ext cx="724800" cy="318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厭惡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1" name="Google Shape;1501;p91"/>
          <p:cNvSpPr txBox="1"/>
          <p:nvPr/>
        </p:nvSpPr>
        <p:spPr>
          <a:xfrm>
            <a:off x="4004250" y="3528913"/>
            <a:ext cx="724800" cy="318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驚喜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2" name="Google Shape;1502;p91"/>
          <p:cNvSpPr txBox="1"/>
          <p:nvPr/>
        </p:nvSpPr>
        <p:spPr>
          <a:xfrm>
            <a:off x="4004250" y="4025813"/>
            <a:ext cx="724800" cy="3183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生氣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3" name="Google Shape;1503;p91"/>
          <p:cNvSpPr txBox="1"/>
          <p:nvPr/>
        </p:nvSpPr>
        <p:spPr>
          <a:xfrm>
            <a:off x="902025" y="2973413"/>
            <a:ext cx="724800" cy="318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接受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4" name="Google Shape;1504;p91"/>
          <p:cNvSpPr txBox="1"/>
          <p:nvPr/>
        </p:nvSpPr>
        <p:spPr>
          <a:xfrm>
            <a:off x="902025" y="3528913"/>
            <a:ext cx="724800" cy="318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期待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5" name="Google Shape;1505;p91"/>
          <p:cNvSpPr txBox="1"/>
          <p:nvPr/>
        </p:nvSpPr>
        <p:spPr>
          <a:xfrm>
            <a:off x="902025" y="4025813"/>
            <a:ext cx="724800" cy="3183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害怕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9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各國新聞的不同情感分析 (2/2)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各大洲「</a:t>
            </a:r>
            <a:r>
              <a:rPr b="0" lang="en" sz="2400">
                <a:solidFill>
                  <a:srgbClr val="FF0000"/>
                </a:solidFill>
              </a:rPr>
              <a:t>伊拉克戰爭</a:t>
            </a:r>
            <a:r>
              <a:rPr b="0" lang="en" sz="2400"/>
              <a:t>」新聞情感分析</a:t>
            </a:r>
            <a:endParaRPr b="0" sz="2400"/>
          </a:p>
        </p:txBody>
      </p:sp>
      <p:sp>
        <p:nvSpPr>
          <p:cNvPr id="1511" name="Google Shape;1511;p9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2" name="Google Shape;1512;p92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13" name="Google Shape;1513;p9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514" name="Google Shape;1514;p9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15" name="Google Shape;1515;p9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25150"/>
            <a:ext cx="6397125" cy="36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92"/>
          <p:cNvSpPr txBox="1"/>
          <p:nvPr/>
        </p:nvSpPr>
        <p:spPr>
          <a:xfrm>
            <a:off x="7309675" y="4846025"/>
            <a:ext cx="1396500" cy="1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(Zhang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8" name="Google Shape;1518;p92"/>
          <p:cNvSpPr/>
          <p:nvPr/>
        </p:nvSpPr>
        <p:spPr>
          <a:xfrm>
            <a:off x="114525" y="3553300"/>
            <a:ext cx="1278000" cy="815100"/>
          </a:xfrm>
          <a:prstGeom prst="wedgeRoundRectCallout">
            <a:avLst>
              <a:gd fmla="val 103069" name="adj1"/>
              <a:gd fmla="val -3988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越來越正向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519" name="Google Shape;1519;p92"/>
          <p:cNvSpPr/>
          <p:nvPr/>
        </p:nvSpPr>
        <p:spPr>
          <a:xfrm>
            <a:off x="7481475" y="1873775"/>
            <a:ext cx="1278000" cy="815100"/>
          </a:xfrm>
          <a:prstGeom prst="wedgeRoundRectCallout">
            <a:avLst>
              <a:gd fmla="val -41041" name="adj1"/>
              <a:gd fmla="val 748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持續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負面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93"/>
          <p:cNvSpPr txBox="1"/>
          <p:nvPr>
            <p:ph type="title"/>
          </p:nvPr>
        </p:nvSpPr>
        <p:spPr>
          <a:xfrm>
            <a:off x="1303800" y="4461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Emotions of London (Narrative Geography)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倫敦的情緒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1700年-1900年倫敦小說中</a:t>
            </a:r>
            <a:r>
              <a:rPr b="0" lang="en" sz="2400" u="sng">
                <a:solidFill>
                  <a:srgbClr val="FF0000"/>
                </a:solidFill>
              </a:rPr>
              <a:t>地點</a:t>
            </a:r>
            <a:r>
              <a:rPr b="0" lang="en" sz="2400"/>
              <a:t>與</a:t>
            </a:r>
            <a:r>
              <a:rPr b="0" lang="en" sz="2400" u="sng">
                <a:solidFill>
                  <a:srgbClr val="FF0000"/>
                </a:solidFill>
              </a:rPr>
              <a:t>情緒</a:t>
            </a:r>
            <a:r>
              <a:rPr b="0" lang="en" sz="2400"/>
              <a:t>的關聯(1/2)</a:t>
            </a:r>
            <a:endParaRPr b="0" sz="2400"/>
          </a:p>
        </p:txBody>
      </p:sp>
      <p:sp>
        <p:nvSpPr>
          <p:cNvPr id="1525" name="Google Shape;1525;p9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7" name="Google Shape;1527;p93"/>
          <p:cNvSpPr/>
          <p:nvPr/>
        </p:nvSpPr>
        <p:spPr>
          <a:xfrm>
            <a:off x="618025" y="6476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28" name="Google Shape;1528;p93"/>
          <p:cNvSpPr txBox="1"/>
          <p:nvPr/>
        </p:nvSpPr>
        <p:spPr>
          <a:xfrm>
            <a:off x="618038" y="6476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529" name="Google Shape;1529;p93"/>
          <p:cNvSpPr/>
          <p:nvPr/>
        </p:nvSpPr>
        <p:spPr>
          <a:xfrm>
            <a:off x="618025" y="4461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30" name="Google Shape;1530;p93"/>
          <p:cNvPicPr preferRelativeResize="0"/>
          <p:nvPr/>
        </p:nvPicPr>
        <p:blipFill rotWithShape="1">
          <a:blip r:embed="rId3">
            <a:alphaModFix/>
          </a:blip>
          <a:srcRect b="0" l="635" r="0" t="0"/>
          <a:stretch/>
        </p:blipFill>
        <p:spPr>
          <a:xfrm>
            <a:off x="2078163" y="1750275"/>
            <a:ext cx="4996100" cy="31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93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(Heuser, Algee-Hewitt, &amp; Lockhart, 2016)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2" name="Google Shape;1532;p93"/>
          <p:cNvSpPr/>
          <p:nvPr/>
        </p:nvSpPr>
        <p:spPr>
          <a:xfrm>
            <a:off x="1227563" y="3196025"/>
            <a:ext cx="894900" cy="620700"/>
          </a:xfrm>
          <a:prstGeom prst="wedgeRoundRectCallout">
            <a:avLst>
              <a:gd fmla="val 62119" name="adj1"/>
              <a:gd fmla="val 42801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快樂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(開闊)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533" name="Google Shape;1533;p93"/>
          <p:cNvSpPr/>
          <p:nvPr/>
        </p:nvSpPr>
        <p:spPr>
          <a:xfrm>
            <a:off x="7154138" y="3572000"/>
            <a:ext cx="762300" cy="360000"/>
          </a:xfrm>
          <a:prstGeom prst="wedgeRoundRectCallout">
            <a:avLst>
              <a:gd fmla="val -78837" name="adj1"/>
              <a:gd fmla="val 27889" name="adj2"/>
              <a:gd fmla="val 0" name="adj3"/>
            </a:avLst>
          </a:prstGeom>
          <a:solidFill>
            <a:srgbClr val="B45F0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矛盾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534" name="Google Shape;1534;p93"/>
          <p:cNvSpPr/>
          <p:nvPr/>
        </p:nvSpPr>
        <p:spPr>
          <a:xfrm>
            <a:off x="6071663" y="4189500"/>
            <a:ext cx="1002600" cy="587400"/>
          </a:xfrm>
          <a:prstGeom prst="wedgeRoundRectCallout">
            <a:avLst>
              <a:gd fmla="val -88724" name="adj1"/>
              <a:gd fmla="val 107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害怕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(拘禁)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9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Emotions of London (</a:t>
            </a:r>
            <a:r>
              <a:rPr lang="en" sz="2200"/>
              <a:t>Narrative Geography)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倫敦的情緒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1700年-1900年倫敦小說中</a:t>
            </a:r>
            <a:r>
              <a:rPr b="0" lang="en" sz="2400" u="sng">
                <a:solidFill>
                  <a:srgbClr val="FF0000"/>
                </a:solidFill>
              </a:rPr>
              <a:t>地點</a:t>
            </a:r>
            <a:r>
              <a:rPr b="0" lang="en" sz="2400"/>
              <a:t>與</a:t>
            </a:r>
            <a:r>
              <a:rPr b="0" lang="en" sz="2400" u="sng">
                <a:solidFill>
                  <a:srgbClr val="FF0000"/>
                </a:solidFill>
              </a:rPr>
              <a:t>情緒</a:t>
            </a:r>
            <a:r>
              <a:rPr b="0" lang="en" sz="2400"/>
              <a:t>的關聯(2/2)</a:t>
            </a:r>
            <a:endParaRPr b="0" sz="2400"/>
          </a:p>
        </p:txBody>
      </p:sp>
      <p:sp>
        <p:nvSpPr>
          <p:cNvPr id="1540" name="Google Shape;1540;p9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1" name="Google Shape;1541;p9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42" name="Google Shape;1542;p9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543" name="Google Shape;1543;p9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44" name="Google Shape;1544;p94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(Heuser, Algee-Hewitt, &amp; Lockhart, 2016)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45" name="Google Shape;1545;p94"/>
          <p:cNvPicPr preferRelativeResize="0"/>
          <p:nvPr/>
        </p:nvPicPr>
        <p:blipFill rotWithShape="1">
          <a:blip r:embed="rId3">
            <a:alphaModFix/>
          </a:blip>
          <a:srcRect b="0" l="0" r="0" t="47905"/>
          <a:stretch/>
        </p:blipFill>
        <p:spPr>
          <a:xfrm>
            <a:off x="6731951" y="2131271"/>
            <a:ext cx="2237291" cy="181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94"/>
          <p:cNvPicPr preferRelativeResize="0"/>
          <p:nvPr/>
        </p:nvPicPr>
        <p:blipFill rotWithShape="1">
          <a:blip r:embed="rId3">
            <a:alphaModFix/>
          </a:blip>
          <a:srcRect b="51867" l="0" r="0" t="0"/>
          <a:stretch/>
        </p:blipFill>
        <p:spPr>
          <a:xfrm>
            <a:off x="4573773" y="2131270"/>
            <a:ext cx="2237291" cy="168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94"/>
          <p:cNvPicPr preferRelativeResize="0"/>
          <p:nvPr/>
        </p:nvPicPr>
        <p:blipFill rotWithShape="1">
          <a:blip r:embed="rId4">
            <a:alphaModFix/>
          </a:blip>
          <a:srcRect b="11864" l="0" r="0" t="43963"/>
          <a:stretch/>
        </p:blipFill>
        <p:spPr>
          <a:xfrm>
            <a:off x="2415595" y="2131270"/>
            <a:ext cx="2237291" cy="168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94"/>
          <p:cNvPicPr preferRelativeResize="0"/>
          <p:nvPr/>
        </p:nvPicPr>
        <p:blipFill rotWithShape="1">
          <a:blip r:embed="rId4">
            <a:alphaModFix/>
          </a:blip>
          <a:srcRect b="56036" l="0" r="0" t="0"/>
          <a:stretch/>
        </p:blipFill>
        <p:spPr>
          <a:xfrm>
            <a:off x="237227" y="2131270"/>
            <a:ext cx="2237291" cy="167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94"/>
          <p:cNvPicPr preferRelativeResize="0"/>
          <p:nvPr/>
        </p:nvPicPr>
        <p:blipFill rotWithShape="1">
          <a:blip r:embed="rId5">
            <a:alphaModFix/>
          </a:blip>
          <a:srcRect b="0" l="0" r="0" t="87855"/>
          <a:stretch/>
        </p:blipFill>
        <p:spPr>
          <a:xfrm>
            <a:off x="284678" y="3811622"/>
            <a:ext cx="2237291" cy="46200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94"/>
          <p:cNvSpPr/>
          <p:nvPr/>
        </p:nvSpPr>
        <p:spPr>
          <a:xfrm>
            <a:off x="2943125" y="3932400"/>
            <a:ext cx="1398300" cy="587400"/>
          </a:xfrm>
          <a:prstGeom prst="wedgeRoundRectCallout">
            <a:avLst>
              <a:gd fmla="val -11235" name="adj1"/>
              <a:gd fmla="val -117531" name="adj2"/>
              <a:gd fmla="val 0" name="adj3"/>
            </a:avLst>
          </a:prstGeom>
          <a:solidFill>
            <a:srgbClr val="99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灰底: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人口分佈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551" name="Google Shape;1551;p94"/>
          <p:cNvPicPr preferRelativeResize="0"/>
          <p:nvPr/>
        </p:nvPicPr>
        <p:blipFill rotWithShape="1">
          <a:blip r:embed="rId6">
            <a:alphaModFix/>
          </a:blip>
          <a:srcRect b="0" l="0" r="0" t="96038"/>
          <a:stretch/>
        </p:blipFill>
        <p:spPr>
          <a:xfrm>
            <a:off x="6731950" y="3811624"/>
            <a:ext cx="2237301" cy="13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Poemage 詩歌的</a:t>
            </a:r>
            <a:r>
              <a:rPr lang="en" u="sng">
                <a:solidFill>
                  <a:srgbClr val="FF0000"/>
                </a:solidFill>
              </a:rPr>
              <a:t>聲音拓撲</a:t>
            </a:r>
            <a:r>
              <a:rPr lang="en"/>
              <a:t>視覺化 (1/2)</a:t>
            </a:r>
            <a:endParaRPr/>
          </a:p>
        </p:txBody>
      </p:sp>
      <p:sp>
        <p:nvSpPr>
          <p:cNvPr id="1557" name="Google Shape;1557;p9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9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9" name="Google Shape;1559;p9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60" name="Google Shape;1560;p9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聲韻</a:t>
            </a:r>
            <a:endParaRPr b="1"/>
          </a:p>
        </p:txBody>
      </p:sp>
      <p:sp>
        <p:nvSpPr>
          <p:cNvPr id="1561" name="Google Shape;1561;p9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62" name="Google Shape;1562;p95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(McCurdy et al., 2016)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63" name="Google Shape;1563;p95"/>
          <p:cNvPicPr preferRelativeResize="0"/>
          <p:nvPr/>
        </p:nvPicPr>
        <p:blipFill rotWithShape="1">
          <a:blip r:embed="rId3">
            <a:alphaModFix/>
          </a:blip>
          <a:srcRect b="4874" l="3373" r="3680" t="4009"/>
          <a:stretch/>
        </p:blipFill>
        <p:spPr>
          <a:xfrm>
            <a:off x="1506825" y="1323900"/>
            <a:ext cx="6222924" cy="3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95"/>
          <p:cNvSpPr/>
          <p:nvPr/>
        </p:nvSpPr>
        <p:spPr>
          <a:xfrm>
            <a:off x="1685275" y="1191725"/>
            <a:ext cx="1763100" cy="438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詩韻單字集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565" name="Google Shape;1565;p95"/>
          <p:cNvSpPr/>
          <p:nvPr/>
        </p:nvSpPr>
        <p:spPr>
          <a:xfrm>
            <a:off x="3736738" y="1191725"/>
            <a:ext cx="1763100" cy="438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原文的同韻單字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566" name="Google Shape;1566;p95"/>
          <p:cNvSpPr/>
          <p:nvPr/>
        </p:nvSpPr>
        <p:spPr>
          <a:xfrm>
            <a:off x="5788213" y="1191725"/>
            <a:ext cx="1763100" cy="438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同韻單字</a:t>
            </a:r>
            <a:r>
              <a:rPr lang="en" sz="1600">
                <a:solidFill>
                  <a:srgbClr val="FFFFFF"/>
                </a:solidFill>
              </a:rPr>
              <a:t>拓撲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/>
          <p:nvPr>
            <p:ph idx="4294967295" type="body"/>
          </p:nvPr>
        </p:nvSpPr>
        <p:spPr>
          <a:xfrm>
            <a:off x="0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一山如畫對清江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一生心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向誰論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一見佳人便喜歡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今年好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一番新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心頭理曲強詞遮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去年百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頗相宜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田園價貫好商量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花開花謝在春風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彼此家居只一山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家道豊腴自飽溫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病患時時命蹇衰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陰裏詳看怪爾曹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蛩吟唧唧守孤幃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勞心汨汨竟何歸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與君夙昔結成冤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隨分堂前赴粥饘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憶昔蘭房分半釵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艱難險阻路蹊蹺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今年禾穀不如前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木有根荄水有源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北山門外好安居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一春風雨正瀟瀟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一朝無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忽遭官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三千法律八千文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子有三般不自由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世間萬物各有主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君今庚甲未亨通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君是山中萬戶侯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端百出慮雖長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河渠傍路有高低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知君指擬是空華</a:t>
            </a:r>
            <a:endParaRPr sz="1050"/>
          </a:p>
        </p:txBody>
      </p:sp>
      <p:sp>
        <p:nvSpPr>
          <p:cNvPr id="487" name="Google Shape;487;p33"/>
          <p:cNvSpPr txBox="1"/>
          <p:nvPr>
            <p:ph idx="4294967295" type="body"/>
          </p:nvPr>
        </p:nvSpPr>
        <p:spPr>
          <a:xfrm>
            <a:off x="1143015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門裏團圓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事事</a:t>
            </a:r>
            <a:r>
              <a:rPr lang="en" sz="1050"/>
              <a:t>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十八灘頭說與君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誰知去後有多般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直欲欺官行路斜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若較今年時運衰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到公庭彼此傷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貴賤窮通百歲中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如何似隔鬼門關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也須肚裏立乾坤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何須打瓦共鑽龜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舟中敵圖笑中刀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千里懸懸望信歸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疾病兼多是與非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今日相逢那得緣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何須妄想苦憂煎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而今忽把信音乖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南鳥孤飛依北巢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物價喧騰倍百年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君當自此究其原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若問終時慎厥初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千里行人去路遙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也是門衰墳未安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此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何如說與君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門庭蕭索冷如秋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一粒一毫君莫取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且向江頭作釣翁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信知騎馬勝騎牛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莫聽人言自主張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可歎長途日已西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底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茫茫未有涯</a:t>
            </a:r>
            <a:endParaRPr sz="1050"/>
          </a:p>
        </p:txBody>
      </p:sp>
      <p:sp>
        <p:nvSpPr>
          <p:cNvPr id="488" name="Google Shape;488;p33"/>
          <p:cNvSpPr txBox="1"/>
          <p:nvPr>
            <p:ph idx="4294967295" type="body"/>
          </p:nvPr>
        </p:nvSpPr>
        <p:spPr>
          <a:xfrm>
            <a:off x="2286031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誰料半途分折去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盡從流水去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人情冷暖君休訝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誰道機關難料處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一旦醜形臨月鏡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好把瓣香告神佛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縱使機關圖得勝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羨子榮華今已矣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日月如梭人易老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財多害己君當省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直教重見一陽復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藩籬剖破渾無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等得榮華公子到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到頭來渾似夢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好把經文多諷誦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主張門戶誠難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痴心指望成連理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今日貴人曾識面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災數流行多疫癘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莫隨道路人閒話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堪笑包藏許多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移寡就多君得計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改換陰陽移禍福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善惡兩途君自作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若逢牛鼠交承日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英雄豪傑自天生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玉兔重生應發跡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今朝馬上看山色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一著仙機君記取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縱有榮華好時節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牢把腳根踏實地</a:t>
            </a:r>
            <a:endParaRPr sz="1050"/>
          </a:p>
        </p:txBody>
      </p:sp>
      <p:sp>
        <p:nvSpPr>
          <p:cNvPr id="489" name="Google Shape;489;p33"/>
          <p:cNvSpPr txBox="1"/>
          <p:nvPr>
            <p:ph idx="4294967295" type="body"/>
          </p:nvPr>
        </p:nvSpPr>
        <p:spPr>
          <a:xfrm>
            <a:off x="3429046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空幃無語對銀缸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功名富貴等浮雲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歷涉應知行路難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到頭獨立轉傷神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身投憲網莫咨嗟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莫教福謝悔無追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定為後世子孫殃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總成空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許多勞碌不如閒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福有胚胎禍有門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始可求神仗佛持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一種天生惜羽毛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秋冬括括雨靡靡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何如休要用心機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祈求戶內保嬋娟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百歲安閒得幾年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到底誰知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不諧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相逢卻在夏秋交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一陽復後始安全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訟到終凶是至言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鱗鴻雖便莫修書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如何歸路轉無聊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勸君莫作等閒看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一生禍福此中分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回春不用憂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也須步步循規矩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萬人頭上逞英雄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爭似騎牛得自由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紛紛鬧裏更思量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直須猴犬換金雞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善為善應永無差</a:t>
            </a:r>
            <a:endParaRPr sz="1050"/>
          </a:p>
        </p:txBody>
      </p:sp>
      <p:sp>
        <p:nvSpPr>
          <p:cNvPr id="490" name="Google Shape;490;p33"/>
          <p:cNvSpPr txBox="1"/>
          <p:nvPr>
            <p:ph idx="4294967295" type="body"/>
          </p:nvPr>
        </p:nvSpPr>
        <p:spPr>
          <a:xfrm>
            <a:off x="457206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門衰戶冷苦伶仃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兩家門戶各相當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春來雨水太連綿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乾亥來龍仔細看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崆峒城裏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如麻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捨舟遵路總相宜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萬人叢裏逞英豪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勤耕力作莫蹉跎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與君萬語復千言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箇中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緒更紛然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樽前無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且高歌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營為期望在春前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纔發君心天已知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一紙官書火急催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一般器用與人同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不分南北與西東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生前結得好緣姻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好將心地力耕耘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汝是人中最吉人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百千人面虎狼心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年來豐歉皆天數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佛說淘沙始見金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我曾許汝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和諧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奉公謹守莫欺心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知君袖內有驪珠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南販珍珠北販鹽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春夏纔過秋又冬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秋冬作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只尋常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假君財物自當還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喜鵲簷前報好音</a:t>
            </a:r>
            <a:endParaRPr sz="1050"/>
          </a:p>
        </p:txBody>
      </p:sp>
      <p:sp>
        <p:nvSpPr>
          <p:cNvPr id="491" name="Google Shape;491;p33"/>
          <p:cNvSpPr txBox="1"/>
          <p:nvPr>
            <p:ph idx="4294967295" type="body"/>
          </p:nvPr>
        </p:nvSpPr>
        <p:spPr>
          <a:xfrm>
            <a:off x="5715077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自嘆祈求不一靈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不是姻緣莫較量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入夏晴乾雨又愆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坎居午向自當安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如君有幾家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慎勿嬉遊逐貴兒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便欲飛騰霄漢高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衣食隨時安分過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祗欲平和雪爾冤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當局須知一著先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時未來時奈若何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誰料秋來又不然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何須問我決狐疑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夏裏營求始帖然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扁舟速下浪如雷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巧斲輪輿梓匠工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眼底昏昏耳似聾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一笑相逢情自親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彼此山頭總是墳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誤為誤作損精神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賴汝干戈用力深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自是今年旱較多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只緣君子不勞心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誰料修為汝自乖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自有亨通吉利臨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生不逢辰亦強圖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年來幾倍貨財添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紛紛謀慮攪心胸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春到門庭漸吉昌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謀賴心欺他自奸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知君千里欲歸心</a:t>
            </a:r>
            <a:endParaRPr sz="1050"/>
          </a:p>
        </p:txBody>
      </p:sp>
      <p:sp>
        <p:nvSpPr>
          <p:cNvPr id="492" name="Google Shape;492;p33"/>
          <p:cNvSpPr txBox="1"/>
          <p:nvPr>
            <p:ph idx="4294967295" type="body"/>
          </p:nvPr>
        </p:nvSpPr>
        <p:spPr>
          <a:xfrm>
            <a:off x="685809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幸有祖宗陰騭在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直待春風好消息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節氣直交三伏始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若移丑艮陰陽逆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勸汝不須勤致禱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一夜樽前兄與弟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爭奈承流風未便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縱使經商收倍利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訟則終凶君記取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長舌婦人休酷聽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白馬渡江嘶日暮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直遇清江貴公子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願子改圖從孝悌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更遇秋成冬至後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雖然目下多驚險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有緣且隨分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熟讀黃庭經一卷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相當人物無高下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陰地不如心地好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堅牢一念酬香願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得勝回時秋漸老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與子定期三日內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榮華總得詩書效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但改新圖莫依舊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目下營求且休矣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可歎頭顱已如許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勸君止此求田舍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貴人垂手來相援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千里信音符遠望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幸有高臺明月鏡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繡幃重結鴛鴦帶</a:t>
            </a:r>
            <a:endParaRPr sz="1050"/>
          </a:p>
        </p:txBody>
      </p:sp>
      <p:sp>
        <p:nvSpPr>
          <p:cNvPr id="493" name="Google Shape;493;p33"/>
          <p:cNvSpPr txBox="1"/>
          <p:nvPr>
            <p:ph idx="4294967295" type="body"/>
          </p:nvPr>
        </p:nvSpPr>
        <p:spPr>
          <a:xfrm>
            <a:off x="800112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香煙未斷續螟蛉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卻調琴瑟向蘭房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喜逢滂沛足田園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門戶凋零家道難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徒勞生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苦咨嗟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明朝仇敵又相隨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青燈黃卷且勤勞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不如逐歲廩禾多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試於清夜把心捫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力行禮義要心堅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虎頭城裏看巍峨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一生活計始安全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不愁家室不相宜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恰如騎鶴與腰纏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保汝平安去復回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秋冬方遇主人翁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不論貴賤與窮通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得意休論富與貧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修為到底卻輸君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虎頭城裏喜相尋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田疇霑足雨滂沱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妙裏工夫仔細尋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營謀應得稱心懷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秋期與子定佳音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而今方得貴人扶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心欲多時何日厭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休把私心情意濃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萱堂快樂未渠央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請來對照破機關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葉落霜飛寒色侵</a:t>
            </a:r>
            <a:endParaRPr sz="1050"/>
          </a:p>
        </p:txBody>
      </p:sp>
      <p:sp>
        <p:nvSpPr>
          <p:cNvPr id="494" name="Google Shape;494;p33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9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Poemage </a:t>
            </a:r>
            <a:r>
              <a:rPr lang="en"/>
              <a:t>詩歌的聲音拓撲視覺化 (2/2)</a:t>
            </a:r>
            <a:endParaRPr/>
          </a:p>
        </p:txBody>
      </p:sp>
      <p:sp>
        <p:nvSpPr>
          <p:cNvPr id="1572" name="Google Shape;1572;p96"/>
          <p:cNvSpPr txBox="1"/>
          <p:nvPr>
            <p:ph idx="1" type="body"/>
          </p:nvPr>
        </p:nvSpPr>
        <p:spPr>
          <a:xfrm>
            <a:off x="1303800" y="3861250"/>
            <a:ext cx="70305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“to see </a:t>
            </a:r>
            <a:r>
              <a:rPr b="1" lang="en">
                <a:solidFill>
                  <a:srgbClr val="FF0000"/>
                </a:solidFill>
              </a:rPr>
              <a:t>you</a:t>
            </a:r>
            <a:r>
              <a:rPr lang="en"/>
              <a:t>”</a:t>
            </a:r>
            <a:endParaRPr/>
          </a:p>
        </p:txBody>
      </p:sp>
      <p:sp>
        <p:nvSpPr>
          <p:cNvPr id="1573" name="Google Shape;1573;p9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4" name="Google Shape;1574;p9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75" name="Google Shape;1575;p9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聲韻</a:t>
            </a:r>
            <a:endParaRPr b="1"/>
          </a:p>
        </p:txBody>
      </p:sp>
      <p:sp>
        <p:nvSpPr>
          <p:cNvPr id="1576" name="Google Shape;1576;p9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77" name="Google Shape;1577;p96"/>
          <p:cNvPicPr preferRelativeResize="0"/>
          <p:nvPr/>
        </p:nvPicPr>
        <p:blipFill rotWithShape="1">
          <a:blip r:embed="rId3">
            <a:alphaModFix/>
          </a:blip>
          <a:srcRect b="10562" l="0" r="12937" t="5070"/>
          <a:stretch/>
        </p:blipFill>
        <p:spPr>
          <a:xfrm>
            <a:off x="2546791" y="1597875"/>
            <a:ext cx="4050409" cy="300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96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McCurdy et al.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2016)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9" name="Google Shape;1579;p96"/>
          <p:cNvSpPr/>
          <p:nvPr/>
        </p:nvSpPr>
        <p:spPr>
          <a:xfrm>
            <a:off x="6466200" y="2872650"/>
            <a:ext cx="1514700" cy="776400"/>
          </a:xfrm>
          <a:prstGeom prst="wedgeRoundRectCallout">
            <a:avLst>
              <a:gd fmla="val -78346" name="adj1"/>
              <a:gd fmla="val -1204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you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被獨立在聲韻流動之外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580" name="Google Shape;1580;p96"/>
          <p:cNvSpPr/>
          <p:nvPr/>
        </p:nvSpPr>
        <p:spPr>
          <a:xfrm>
            <a:off x="5176025" y="3093350"/>
            <a:ext cx="481800" cy="28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81" name="Google Shape;1581;p96"/>
          <p:cNvSpPr/>
          <p:nvPr/>
        </p:nvSpPr>
        <p:spPr>
          <a:xfrm>
            <a:off x="2656075" y="3148575"/>
            <a:ext cx="481800" cy="28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Poetry Visualization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詩歌視覺化 (1/2)</a:t>
            </a:r>
            <a:endParaRPr/>
          </a:p>
        </p:txBody>
      </p:sp>
      <p:sp>
        <p:nvSpPr>
          <p:cNvPr id="1587" name="Google Shape;1587;p9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9" name="Google Shape;1589;p9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90" name="Google Shape;1590;p9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聲韻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91" name="Google Shape;1591;p9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92" name="Google Shape;1592;p97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Abdul‐Rahman et al.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93" name="Google Shape;159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6" y="1990050"/>
            <a:ext cx="6120290" cy="25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97"/>
          <p:cNvSpPr txBox="1"/>
          <p:nvPr/>
        </p:nvSpPr>
        <p:spPr>
          <a:xfrm>
            <a:off x="1974575" y="2331161"/>
            <a:ext cx="1234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聲韻關聯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5" name="Google Shape;1595;p97"/>
          <p:cNvSpPr txBox="1"/>
          <p:nvPr/>
        </p:nvSpPr>
        <p:spPr>
          <a:xfrm>
            <a:off x="1974575" y="2852761"/>
            <a:ext cx="1234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聲韻特色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6" name="Google Shape;1596;p97"/>
          <p:cNvSpPr txBox="1"/>
          <p:nvPr/>
        </p:nvSpPr>
        <p:spPr>
          <a:xfrm>
            <a:off x="1974575" y="3345350"/>
            <a:ext cx="1951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聲韻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單位與屬性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7" name="Google Shape;1597;p97"/>
          <p:cNvSpPr txBox="1"/>
          <p:nvPr/>
        </p:nvSpPr>
        <p:spPr>
          <a:xfrm>
            <a:off x="1974575" y="3881425"/>
            <a:ext cx="1951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文字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單位與屬性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8" name="Google Shape;1598;p97"/>
          <p:cNvSpPr txBox="1"/>
          <p:nvPr/>
        </p:nvSpPr>
        <p:spPr>
          <a:xfrm>
            <a:off x="1974575" y="4417500"/>
            <a:ext cx="1951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字義關聯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9" name="Google Shape;1599;p97"/>
          <p:cNvSpPr txBox="1"/>
          <p:nvPr/>
        </p:nvSpPr>
        <p:spPr>
          <a:xfrm>
            <a:off x="7471800" y="2664411"/>
            <a:ext cx="1234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聲韻區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0" name="Google Shape;1600;p97"/>
          <p:cNvSpPr txBox="1"/>
          <p:nvPr/>
        </p:nvSpPr>
        <p:spPr>
          <a:xfrm>
            <a:off x="7471800" y="3881436"/>
            <a:ext cx="1234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字義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區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9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Poetry Visualization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詩歌視覺化 (2/2)</a:t>
            </a:r>
            <a:endParaRPr/>
          </a:p>
        </p:txBody>
      </p:sp>
      <p:sp>
        <p:nvSpPr>
          <p:cNvPr id="1606" name="Google Shape;1606;p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7" name="Google Shape;1607;p9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08" name="Google Shape;1608;p9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聲韻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09" name="Google Shape;1609;p9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10" name="Google Shape;1610;p98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(Abdul‐Rahman et al.,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1" name="Google Shape;1611;p9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2" name="Google Shape;161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9684"/>
            <a:ext cx="9144000" cy="975482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98"/>
          <p:cNvSpPr/>
          <p:nvPr/>
        </p:nvSpPr>
        <p:spPr>
          <a:xfrm>
            <a:off x="6295375" y="1932525"/>
            <a:ext cx="1514700" cy="412500"/>
          </a:xfrm>
          <a:prstGeom prst="wedgeRoundRectCallout">
            <a:avLst>
              <a:gd fmla="val -18434" name="adj1"/>
              <a:gd fmla="val 1112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聲韻關聯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614" name="Google Shape;1614;p98"/>
          <p:cNvSpPr/>
          <p:nvPr/>
        </p:nvSpPr>
        <p:spPr>
          <a:xfrm>
            <a:off x="4962425" y="3965633"/>
            <a:ext cx="1514700" cy="412500"/>
          </a:xfrm>
          <a:prstGeom prst="wedgeRoundRectCallout">
            <a:avLst>
              <a:gd fmla="val -20828" name="adj1"/>
              <a:gd fmla="val -11728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字義</a:t>
            </a:r>
            <a:r>
              <a:rPr b="1" lang="en" sz="1600">
                <a:solidFill>
                  <a:schemeClr val="lt1"/>
                </a:solidFill>
              </a:rPr>
              <a:t>關聯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9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Part 6.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語義</a:t>
            </a:r>
            <a:r>
              <a:rPr lang="en"/>
              <a:t>分析</a:t>
            </a:r>
            <a:endParaRPr/>
          </a:p>
        </p:txBody>
      </p:sp>
      <p:sp>
        <p:nvSpPr>
          <p:cNvPr id="1620" name="Google Shape;1620;p9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25" y="1691550"/>
            <a:ext cx="4976999" cy="270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10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WordNet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詞彙</a:t>
            </a:r>
            <a:r>
              <a:rPr lang="en"/>
              <a:t>語義</a:t>
            </a:r>
            <a:r>
              <a:rPr lang="en"/>
              <a:t>網 (1/2)</a:t>
            </a:r>
            <a:endParaRPr/>
          </a:p>
        </p:txBody>
      </p:sp>
      <p:sp>
        <p:nvSpPr>
          <p:cNvPr id="1627" name="Google Shape;1627;p100"/>
          <p:cNvSpPr txBox="1"/>
          <p:nvPr>
            <p:ph idx="1" type="body"/>
          </p:nvPr>
        </p:nvSpPr>
        <p:spPr>
          <a:xfrm>
            <a:off x="618050" y="17240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單字組成的網路</a:t>
            </a:r>
            <a:endParaRPr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上位、下位關係</a:t>
            </a:r>
            <a:endParaRPr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同義詞 (synset)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分成名詞、動詞、形容詞、副詞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支援機器自動分析</a:t>
            </a:r>
            <a:endParaRPr/>
          </a:p>
        </p:txBody>
      </p:sp>
      <p:sp>
        <p:nvSpPr>
          <p:cNvPr id="1628" name="Google Shape;1628;p10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30" name="Google Shape;1630;p10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詞典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31" name="Google Shape;1631;p10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32" name="Google Shape;1632;p100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(Bird, Klein, Loper,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650" y="1311825"/>
            <a:ext cx="6196800" cy="33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0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WordNet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詞彙語義網 (2/2)</a:t>
            </a:r>
            <a:endParaRPr/>
          </a:p>
        </p:txBody>
      </p:sp>
      <p:sp>
        <p:nvSpPr>
          <p:cNvPr id="1639" name="Google Shape;1639;p10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0" name="Google Shape;1640;p10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41" name="Google Shape;1641;p10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詞典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42" name="Google Shape;1642;p10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43" name="Google Shape;1643;p101"/>
          <p:cNvSpPr/>
          <p:nvPr/>
        </p:nvSpPr>
        <p:spPr>
          <a:xfrm>
            <a:off x="3445700" y="3177550"/>
            <a:ext cx="1169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44" name="Google Shape;1644;p101"/>
          <p:cNvSpPr/>
          <p:nvPr/>
        </p:nvSpPr>
        <p:spPr>
          <a:xfrm>
            <a:off x="1779500" y="3996175"/>
            <a:ext cx="1169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45" name="Google Shape;1645;p101"/>
          <p:cNvSpPr/>
          <p:nvPr/>
        </p:nvSpPr>
        <p:spPr>
          <a:xfrm>
            <a:off x="3402900" y="3996175"/>
            <a:ext cx="1169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46" name="Google Shape;1646;p101"/>
          <p:cNvSpPr/>
          <p:nvPr/>
        </p:nvSpPr>
        <p:spPr>
          <a:xfrm>
            <a:off x="4880750" y="3996175"/>
            <a:ext cx="1169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47" name="Google Shape;1647;p101"/>
          <p:cNvSpPr/>
          <p:nvPr/>
        </p:nvSpPr>
        <p:spPr>
          <a:xfrm>
            <a:off x="1779500" y="3264250"/>
            <a:ext cx="1169100" cy="351000"/>
          </a:xfrm>
          <a:prstGeom prst="wedgeRoundRectCallout">
            <a:avLst>
              <a:gd fmla="val 83909" name="adj1"/>
              <a:gd fmla="val -7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查詢中心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648" name="Google Shape;1648;p101"/>
          <p:cNvSpPr/>
          <p:nvPr/>
        </p:nvSpPr>
        <p:spPr>
          <a:xfrm>
            <a:off x="452700" y="4053875"/>
            <a:ext cx="902100" cy="351000"/>
          </a:xfrm>
          <a:prstGeom prst="wedgeRoundRectCallout">
            <a:avLst>
              <a:gd fmla="val 83909" name="adj1"/>
              <a:gd fmla="val -766" name="adj2"/>
              <a:gd fmla="val 0" name="adj3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下位詞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649" name="Google Shape;1649;p101"/>
          <p:cNvSpPr/>
          <p:nvPr/>
        </p:nvSpPr>
        <p:spPr>
          <a:xfrm>
            <a:off x="5090200" y="2350675"/>
            <a:ext cx="1292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50" name="Google Shape;1650;p101"/>
          <p:cNvSpPr/>
          <p:nvPr/>
        </p:nvSpPr>
        <p:spPr>
          <a:xfrm>
            <a:off x="3712700" y="2423900"/>
            <a:ext cx="902100" cy="351000"/>
          </a:xfrm>
          <a:prstGeom prst="wedgeRoundRectCallout">
            <a:avLst>
              <a:gd fmla="val 83909" name="adj1"/>
              <a:gd fmla="val -766" name="adj2"/>
              <a:gd fmla="val 0" name="adj3"/>
            </a:avLst>
          </a:prstGeom>
          <a:solidFill>
            <a:srgbClr val="0000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上位詞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651" name="Google Shape;1651;p101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(Bird, Klein, Loper,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2" name="Google Shape;1652;p101"/>
          <p:cNvSpPr txBox="1"/>
          <p:nvPr/>
        </p:nvSpPr>
        <p:spPr>
          <a:xfrm>
            <a:off x="1835738" y="4520575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掀背車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3" name="Google Shape;1653;p101"/>
          <p:cNvSpPr txBox="1"/>
          <p:nvPr/>
        </p:nvSpPr>
        <p:spPr>
          <a:xfrm>
            <a:off x="3501938" y="4520575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小轎車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4" name="Google Shape;1654;p101"/>
          <p:cNvSpPr txBox="1"/>
          <p:nvPr/>
        </p:nvSpPr>
        <p:spPr>
          <a:xfrm>
            <a:off x="4936988" y="4520575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耗油車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5" name="Google Shape;1655;p101"/>
          <p:cNvSpPr txBox="1"/>
          <p:nvPr/>
        </p:nvSpPr>
        <p:spPr>
          <a:xfrm>
            <a:off x="3501938" y="2862325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汽</a:t>
            </a: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車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6" name="Google Shape;1656;p101"/>
          <p:cNvSpPr txBox="1"/>
          <p:nvPr/>
        </p:nvSpPr>
        <p:spPr>
          <a:xfrm>
            <a:off x="6382263" y="2417000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交通工具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001" y="0"/>
            <a:ext cx="4085200" cy="5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0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DocuBurst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文件爆裂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科學教科書的視覺化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中心點為「idea」</a:t>
            </a:r>
            <a:endParaRPr b="0" sz="2400"/>
          </a:p>
        </p:txBody>
      </p:sp>
      <p:sp>
        <p:nvSpPr>
          <p:cNvPr id="1663" name="Google Shape;1663;p10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4" name="Google Shape;1664;p102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65" name="Google Shape;1665;p10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詞典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66" name="Google Shape;1666;p10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67" name="Google Shape;1667;p102"/>
          <p:cNvSpPr txBox="1"/>
          <p:nvPr/>
        </p:nvSpPr>
        <p:spPr>
          <a:xfrm>
            <a:off x="6302600" y="4846025"/>
            <a:ext cx="240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(Collins, Carpendale, &amp; Penn,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68" name="Google Shape;166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170" y="2371038"/>
            <a:ext cx="2991025" cy="245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25" y="2531513"/>
            <a:ext cx="2151651" cy="20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文字的</a:t>
            </a:r>
            <a:r>
              <a:rPr lang="en"/>
              <a:t>語義</a:t>
            </a:r>
            <a:r>
              <a:rPr lang="en"/>
              <a:t>會跟隨前後文而變動</a:t>
            </a:r>
            <a:endParaRPr/>
          </a:p>
        </p:txBody>
      </p:sp>
      <p:sp>
        <p:nvSpPr>
          <p:cNvPr id="1675" name="Google Shape;1675;p10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6" name="Google Shape;1676;p103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77" name="Google Shape;1677;p10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78" name="Google Shape;1678;p10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79" name="Google Shape;1679;p103"/>
          <p:cNvSpPr/>
          <p:nvPr/>
        </p:nvSpPr>
        <p:spPr>
          <a:xfrm>
            <a:off x="1191738" y="1865050"/>
            <a:ext cx="32970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東西</a:t>
            </a:r>
            <a:r>
              <a:rPr lang="en" sz="2400"/>
              <a:t>橫貫公路</a:t>
            </a:r>
            <a:endParaRPr sz="2400"/>
          </a:p>
        </p:txBody>
      </p:sp>
      <p:sp>
        <p:nvSpPr>
          <p:cNvPr id="1680" name="Google Shape;1680;p103"/>
          <p:cNvSpPr/>
          <p:nvPr/>
        </p:nvSpPr>
        <p:spPr>
          <a:xfrm>
            <a:off x="4655263" y="1865050"/>
            <a:ext cx="32970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我不是個好</a:t>
            </a:r>
            <a:r>
              <a:rPr lang="en" sz="2400">
                <a:solidFill>
                  <a:srgbClr val="FF0000"/>
                </a:solidFill>
              </a:rPr>
              <a:t>東西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681" name="Google Shape;168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300" y="2447475"/>
            <a:ext cx="2489900" cy="19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650" y="2447475"/>
            <a:ext cx="1912250" cy="19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/>
              <a:t>the principle of compositionality</a:t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複合性原理</a:t>
            </a:r>
            <a:endParaRPr/>
          </a:p>
        </p:txBody>
      </p:sp>
      <p:sp>
        <p:nvSpPr>
          <p:cNvPr id="1688" name="Google Shape;1688;p104"/>
          <p:cNvSpPr txBox="1"/>
          <p:nvPr>
            <p:ph idx="1" type="body"/>
          </p:nvPr>
        </p:nvSpPr>
        <p:spPr>
          <a:xfrm>
            <a:off x="2813475" y="1597875"/>
            <a:ext cx="55209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一個複雜表達式的</a:t>
            </a:r>
            <a:r>
              <a:rPr b="1" lang="en" sz="2400">
                <a:solidFill>
                  <a:srgbClr val="FF0000"/>
                </a:solidFill>
                <a:highlight>
                  <a:srgbClr val="FFFF00"/>
                </a:highlight>
              </a:rPr>
              <a:t>意義 (=語義)</a:t>
            </a:r>
            <a:r>
              <a:rPr lang="en" sz="2400"/>
              <a:t>是由</a:t>
            </a:r>
            <a:endParaRPr sz="24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其各組成部分的</a:t>
            </a:r>
            <a:r>
              <a:rPr b="1" lang="en" sz="2200">
                <a:solidFill>
                  <a:srgbClr val="FF0000"/>
                </a:solidFill>
                <a:highlight>
                  <a:srgbClr val="FFFF00"/>
                </a:highlight>
              </a:rPr>
              <a:t>意義(=文字)</a:t>
            </a:r>
            <a:r>
              <a:rPr lang="en" sz="2200"/>
              <a:t> </a:t>
            </a:r>
            <a:br>
              <a:rPr lang="en" sz="2200"/>
            </a:br>
            <a:r>
              <a:rPr lang="en" sz="2200"/>
              <a:t>以及</a:t>
            </a:r>
            <a:endParaRPr sz="2200"/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用以結合它們的</a:t>
            </a:r>
            <a:r>
              <a:rPr b="1" lang="en" sz="2200">
                <a:solidFill>
                  <a:srgbClr val="FF0000"/>
                </a:solidFill>
                <a:highlight>
                  <a:srgbClr val="FFFF00"/>
                </a:highlight>
              </a:rPr>
              <a:t>規則 (=文法)</a:t>
            </a:r>
            <a:r>
              <a:rPr b="1" lang="en" sz="2200"/>
              <a:t> </a:t>
            </a:r>
            <a:br>
              <a:rPr lang="en" sz="2200"/>
            </a:br>
            <a:r>
              <a:rPr lang="en" sz="2200"/>
              <a:t>來決定的。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689" name="Google Shape;1689;p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0" name="Google Shape;1690;p104"/>
          <p:cNvSpPr txBox="1"/>
          <p:nvPr/>
        </p:nvSpPr>
        <p:spPr>
          <a:xfrm>
            <a:off x="465425" y="3772125"/>
            <a:ext cx="26544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en" sz="2400">
                <a:latin typeface="Microsoft JhengHei"/>
                <a:ea typeface="Microsoft JhengHei"/>
                <a:cs typeface="Microsoft JhengHei"/>
                <a:sym typeface="Microsoft JhengHei"/>
              </a:rPr>
              <a:t>Gottlob Frege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" sz="1800">
                <a:latin typeface="Microsoft JhengHei"/>
                <a:ea typeface="Microsoft JhengHei"/>
                <a:cs typeface="Microsoft JhengHei"/>
                <a:sym typeface="Microsoft JhengHei"/>
              </a:rPr>
              <a:t>(1848-1925)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91" name="Google Shape;169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150" y="1553925"/>
            <a:ext cx="1720950" cy="2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0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93" name="Google Shape;1693;p10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語義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94" name="Google Shape;1694;p10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0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文本中的</a:t>
            </a:r>
            <a:r>
              <a:rPr lang="en"/>
              <a:t>語義</a:t>
            </a:r>
            <a:r>
              <a:rPr lang="en"/>
              <a:t>萃取</a:t>
            </a:r>
            <a:endParaRPr/>
          </a:p>
        </p:txBody>
      </p:sp>
      <p:sp>
        <p:nvSpPr>
          <p:cNvPr id="1700" name="Google Shape;1700;p105"/>
          <p:cNvSpPr txBox="1"/>
          <p:nvPr>
            <p:ph idx="1" type="body"/>
          </p:nvPr>
        </p:nvSpPr>
        <p:spPr>
          <a:xfrm>
            <a:off x="5543150" y="1509750"/>
            <a:ext cx="2791200" cy="30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chase</a:t>
            </a:r>
            <a:r>
              <a:rPr lang="en"/>
              <a:t>這個字在文本中的...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出現頻率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出現位置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與dog的相對距離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與cat的相對距離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與其他字的相對距離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...</a:t>
            </a:r>
            <a:endParaRPr/>
          </a:p>
        </p:txBody>
      </p:sp>
      <p:sp>
        <p:nvSpPr>
          <p:cNvPr id="1701" name="Google Shape;1701;p10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2" name="Google Shape;1702;p10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03" name="Google Shape;1703;p10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語義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04" name="Google Shape;1704;p10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05" name="Google Shape;1705;p105"/>
          <p:cNvSpPr/>
          <p:nvPr/>
        </p:nvSpPr>
        <p:spPr>
          <a:xfrm>
            <a:off x="618050" y="2161075"/>
            <a:ext cx="48255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white dog </a:t>
            </a:r>
            <a:r>
              <a:rPr lang="en" sz="2400">
                <a:solidFill>
                  <a:srgbClr val="FF0000"/>
                </a:solidFill>
              </a:rPr>
              <a:t>chases</a:t>
            </a:r>
            <a:r>
              <a:rPr lang="en" sz="2400"/>
              <a:t> a brown cat</a:t>
            </a:r>
            <a:endParaRPr sz="2400"/>
          </a:p>
        </p:txBody>
      </p:sp>
      <p:sp>
        <p:nvSpPr>
          <p:cNvPr id="1706" name="Google Shape;1706;p105"/>
          <p:cNvSpPr/>
          <p:nvPr/>
        </p:nvSpPr>
        <p:spPr>
          <a:xfrm>
            <a:off x="618050" y="2766150"/>
            <a:ext cx="48255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brown cat </a:t>
            </a:r>
            <a:r>
              <a:rPr lang="en" sz="2400">
                <a:solidFill>
                  <a:srgbClr val="FF0000"/>
                </a:solidFill>
              </a:rPr>
              <a:t>chases</a:t>
            </a:r>
            <a:r>
              <a:rPr lang="en" sz="2400"/>
              <a:t> the white dog</a:t>
            </a:r>
            <a:endParaRPr sz="2400"/>
          </a:p>
        </p:txBody>
      </p:sp>
      <p:sp>
        <p:nvSpPr>
          <p:cNvPr id="1707" name="Google Shape;1707;p105"/>
          <p:cNvSpPr/>
          <p:nvPr/>
        </p:nvSpPr>
        <p:spPr>
          <a:xfrm>
            <a:off x="618050" y="3371225"/>
            <a:ext cx="48255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brown cat </a:t>
            </a:r>
            <a:r>
              <a:rPr lang="en" sz="2400">
                <a:solidFill>
                  <a:srgbClr val="FF0000"/>
                </a:solidFill>
              </a:rPr>
              <a:t>chases</a:t>
            </a:r>
            <a:r>
              <a:rPr lang="en" sz="2400"/>
              <a:t> the black dog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4"/>
          <p:cNvSpPr txBox="1"/>
          <p:nvPr>
            <p:ph idx="4294967295" type="body"/>
          </p:nvPr>
        </p:nvSpPr>
        <p:spPr>
          <a:xfrm>
            <a:off x="0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一山如畫對清江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一生心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向誰論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一見佳人便喜歡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今年好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一番新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心頭理曲強詞遮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去年百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頗相宜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田園價貫好商量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花開花謝在春風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彼此家居只一山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家道豊腴自飽溫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病患時時命蹇衰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陰裏詳看怪爾曹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蛩吟唧唧守孤幃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勞心汨汨竟何歸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與君夙昔結成冤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隨分堂前赴粥饘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憶昔蘭房分半釵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艱難險阻路蹊蹺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今年禾穀不如前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木有根荄水有源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北山門外好安居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一春風雨正瀟瀟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一朝無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忽遭官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三千法律八千文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子有三般不自由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世間萬物各有主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君今庚甲未亨通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君是山中萬戶侯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端百出慮雖長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河渠傍路有高低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知君指擬是空華</a:t>
            </a:r>
            <a:endParaRPr sz="1050"/>
          </a:p>
        </p:txBody>
      </p:sp>
      <p:sp>
        <p:nvSpPr>
          <p:cNvPr id="501" name="Google Shape;501;p34"/>
          <p:cNvSpPr txBox="1"/>
          <p:nvPr>
            <p:ph idx="4294967295" type="body"/>
          </p:nvPr>
        </p:nvSpPr>
        <p:spPr>
          <a:xfrm>
            <a:off x="1143015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門裏團圓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事事</a:t>
            </a:r>
            <a:r>
              <a:rPr lang="en" sz="1050"/>
              <a:t>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十八灘頭說與君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誰知去後有多般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直欲欺官行路斜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若較今年時運衰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到公庭彼此傷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貴賤窮通百歲中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如何似隔鬼門關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也須肚裏立乾坤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何須打瓦共鑽龜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舟中敵圖笑中刀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千里懸懸望信歸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疾病兼多是與非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今日相逢那得緣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何須妄想苦憂煎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而今忽把信音乖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南鳥孤飛依北巢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物價喧騰倍百年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君當自此究其原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若問終時慎厥初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千里行人去路遙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也是門衰墳未安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此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何如說與君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門庭蕭索冷如秋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一粒一毫君莫取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且向江頭作釣翁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信知騎馬勝騎牛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莫聽人言自主張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可歎長途日已西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底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茫茫未有涯</a:t>
            </a:r>
            <a:endParaRPr sz="1050"/>
          </a:p>
        </p:txBody>
      </p:sp>
      <p:sp>
        <p:nvSpPr>
          <p:cNvPr id="502" name="Google Shape;502;p34"/>
          <p:cNvSpPr txBox="1"/>
          <p:nvPr>
            <p:ph idx="4294967295" type="body"/>
          </p:nvPr>
        </p:nvSpPr>
        <p:spPr>
          <a:xfrm>
            <a:off x="2286031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誰料半途分折去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盡從流水去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人情冷暖君休訝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誰道機關難料處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一旦醜形臨月鏡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好把瓣香告神佛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縱使機關圖得勝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羨子榮華今已矣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日月如梭人易老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財多害己君當省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直教重見一陽復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藩籬剖破渾無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等得榮華公子到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到頭來渾似夢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好把經文多諷誦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主張門戶誠難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痴心指望成連理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今日貴人曾識面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災數流行多疫癘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莫隨道路人閒話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堪笑包藏許多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移寡就多君得計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改換陰陽移禍福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善惡兩途君自作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若逢牛鼠交承日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英雄豪傑自天生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玉兔重生應發跡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今朝馬上看山色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一著仙機君記取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縱有榮華好時節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牢把腳根踏實地</a:t>
            </a:r>
            <a:endParaRPr sz="1050"/>
          </a:p>
        </p:txBody>
      </p:sp>
      <p:sp>
        <p:nvSpPr>
          <p:cNvPr id="503" name="Google Shape;503;p34"/>
          <p:cNvSpPr txBox="1"/>
          <p:nvPr>
            <p:ph idx="4294967295" type="body"/>
          </p:nvPr>
        </p:nvSpPr>
        <p:spPr>
          <a:xfrm>
            <a:off x="3429046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空幃無語對銀缸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功名富貴等浮雲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歷涉應知行路難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到頭獨立轉傷神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身投憲網莫咨嗟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莫教福謝悔無追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定為後世子孫殃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總成空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許多勞碌不如閒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福有胚胎禍有門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始可求神仗佛持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一種天生惜羽毛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秋冬括括雨靡靡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何如休要用心機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祈求戶內保嬋娟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百歲安閒得幾年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到底誰知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不諧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相逢卻在夏秋交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一陽復後始安全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訟到終凶是至言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鱗鴻雖便莫修書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如何歸路轉無聊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勸君莫作等閒看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一生禍福此中分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回春不用憂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也須步步循規矩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萬人頭上逞英雄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爭似騎牛得自由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紛紛鬧裏更思量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直須猴犬換金雞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善為善應永無差</a:t>
            </a:r>
            <a:endParaRPr sz="1050"/>
          </a:p>
        </p:txBody>
      </p:sp>
      <p:sp>
        <p:nvSpPr>
          <p:cNvPr id="504" name="Google Shape;504;p34"/>
          <p:cNvSpPr txBox="1"/>
          <p:nvPr>
            <p:ph idx="4294967295" type="body"/>
          </p:nvPr>
        </p:nvSpPr>
        <p:spPr>
          <a:xfrm>
            <a:off x="457206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門衰戶冷苦伶仃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兩家門戶各相當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春來雨水太連綿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乾亥來龍仔細看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崆峒城裏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如麻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捨舟遵路總相宜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萬人叢裏逞英豪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勤耕力作莫蹉跎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與君萬語復千言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箇中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緒更紛然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樽前無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且高歌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營為期望在春前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纔發君心天已知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一紙官書火急催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一般器用與人同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不分南北與西東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生前結得好緣姻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好將心地力耕耘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汝是人中最吉人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百千人面虎狼心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年來豐歉皆天數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佛說淘沙始見金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我曾許汝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和諧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奉公謹守莫欺心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知君袖內有驪珠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南販珍珠北販鹽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春夏纔過秋又冬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秋冬作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只尋常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假君財物自當還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喜鵲簷前報好音</a:t>
            </a:r>
            <a:endParaRPr sz="1050"/>
          </a:p>
        </p:txBody>
      </p:sp>
      <p:sp>
        <p:nvSpPr>
          <p:cNvPr id="505" name="Google Shape;505;p34"/>
          <p:cNvSpPr txBox="1"/>
          <p:nvPr>
            <p:ph idx="4294967295" type="body"/>
          </p:nvPr>
        </p:nvSpPr>
        <p:spPr>
          <a:xfrm>
            <a:off x="5715077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自嘆祈求不一靈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不是姻緣莫較量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入夏晴乾雨又愆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坎居午向自當安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如君有幾家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慎勿嬉遊逐貴兒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便欲飛騰霄漢高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衣食隨時安分過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祗欲平和雪爾冤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當局須知一著先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時未來時奈若何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誰料秋來又不然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何須問我決狐疑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夏裏營求始帖然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扁舟速下浪如雷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巧斲輪輿梓匠工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眼底昏昏耳似聾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一笑相逢情自親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彼此山頭總是墳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誤為誤作損精神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賴汝干戈用力深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自是今年旱較多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只緣君子不勞心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誰料修為汝自乖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自有亨通吉利臨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生不逢辰亦強圖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年來幾倍貨財添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紛紛謀慮攪心胸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春到門庭漸吉昌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謀賴心欺他自奸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知君千里欲歸心</a:t>
            </a:r>
            <a:endParaRPr sz="1050"/>
          </a:p>
        </p:txBody>
      </p:sp>
      <p:sp>
        <p:nvSpPr>
          <p:cNvPr id="506" name="Google Shape;506;p34"/>
          <p:cNvSpPr txBox="1"/>
          <p:nvPr>
            <p:ph idx="4294967295" type="body"/>
          </p:nvPr>
        </p:nvSpPr>
        <p:spPr>
          <a:xfrm>
            <a:off x="685809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幸有祖宗陰騭在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直待春風好消息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節氣直交三伏始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若移丑艮陰陽逆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勸汝不須勤致禱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一夜樽前兄與弟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爭奈承流風未便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縱使經商收倍利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訟則終凶君記取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長舌婦人休酷聽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白馬渡江嘶日暮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直遇清江貴公子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願子改圖從孝悌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更遇秋成冬至後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雖然目下多驚險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有緣且隨分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熟讀黃庭經一卷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相當人物無高下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陰地不如心地好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堅牢一念酬香願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得勝回時秋漸老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與子定期三日內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榮華總得詩書效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但改新圖莫依舊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目下營求且休矣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可歎頭顱已如許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勸君止此求田舍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貴人垂手來相援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千里信音符遠望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幸有高臺明月鏡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繡幃重結鴛鴦帶</a:t>
            </a:r>
            <a:endParaRPr sz="1050"/>
          </a:p>
        </p:txBody>
      </p:sp>
      <p:sp>
        <p:nvSpPr>
          <p:cNvPr id="507" name="Google Shape;507;p34"/>
          <p:cNvSpPr txBox="1"/>
          <p:nvPr>
            <p:ph idx="4294967295" type="body"/>
          </p:nvPr>
        </p:nvSpPr>
        <p:spPr>
          <a:xfrm>
            <a:off x="800112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香煙未斷續螟蛉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卻調琴瑟向蘭房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喜逢滂沛足田園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門戶凋零家道難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徒勞生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苦咨嗟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明朝仇敵又相隨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青燈黃卷且勤勞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不如逐歲廩禾多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試於清夜把心捫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力行禮義要心堅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虎頭城裏看巍峨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一生活計始安全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不愁家室不相宜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恰如騎鶴與腰纏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保汝平安去復回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秋冬方遇主人翁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不論貴賤與窮通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得意休論富與貧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修為到底卻輸君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虎頭城裏喜相尋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田疇霑足雨滂沱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妙裏工夫仔細尋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營謀應得稱心懷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秋期與子定佳音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而今方得貴人扶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心欲多時何日厭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休把私心情意濃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萱堂快樂未渠央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請來對照破機關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葉落霜飛寒色侵</a:t>
            </a:r>
            <a:endParaRPr sz="1050"/>
          </a:p>
        </p:txBody>
      </p:sp>
      <p:sp>
        <p:nvSpPr>
          <p:cNvPr id="508" name="Google Shape;508;p34"/>
          <p:cNvSpPr/>
          <p:nvPr/>
        </p:nvSpPr>
        <p:spPr>
          <a:xfrm>
            <a:off x="-50" y="-12800"/>
            <a:ext cx="9144000" cy="5156100"/>
          </a:xfrm>
          <a:prstGeom prst="rect">
            <a:avLst/>
          </a:prstGeom>
          <a:solidFill>
            <a:srgbClr val="FFFFFF">
              <a:alpha val="4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4"/>
          <p:cNvSpPr/>
          <p:nvPr/>
        </p:nvSpPr>
        <p:spPr>
          <a:xfrm>
            <a:off x="5150525" y="150"/>
            <a:ext cx="399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4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2" name="Google Shape;512;p34"/>
          <p:cNvGrpSpPr/>
          <p:nvPr/>
        </p:nvGrpSpPr>
        <p:grpSpPr>
          <a:xfrm>
            <a:off x="278350" y="271425"/>
            <a:ext cx="4728000" cy="4728000"/>
            <a:chOff x="278350" y="271425"/>
            <a:chExt cx="4728000" cy="4728000"/>
          </a:xfrm>
        </p:grpSpPr>
        <p:sp>
          <p:nvSpPr>
            <p:cNvPr id="513" name="Google Shape;513;p34"/>
            <p:cNvSpPr/>
            <p:nvPr/>
          </p:nvSpPr>
          <p:spPr>
            <a:xfrm>
              <a:off x="278350" y="271425"/>
              <a:ext cx="4728000" cy="47280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4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4288"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4" name="Google Shape;51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851" y="589100"/>
              <a:ext cx="4053851" cy="419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5" name="Google Shape;515;p34"/>
          <p:cNvSpPr txBox="1"/>
          <p:nvPr>
            <p:ph idx="4294967295" type="title"/>
          </p:nvPr>
        </p:nvSpPr>
        <p:spPr>
          <a:xfrm>
            <a:off x="5340250" y="598575"/>
            <a:ext cx="2994000" cy="9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雷雨師一百</a:t>
            </a:r>
            <a:r>
              <a:rPr lang="en">
                <a:solidFill>
                  <a:srgbClr val="FFFF00"/>
                </a:solidFill>
              </a:rPr>
              <a:t>籤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516" name="Google Shape;516;p34"/>
          <p:cNvSpPr txBox="1"/>
          <p:nvPr>
            <p:ph idx="4294967295" type="body"/>
          </p:nvPr>
        </p:nvSpPr>
        <p:spPr>
          <a:xfrm>
            <a:off x="5340250" y="1990050"/>
            <a:ext cx="2994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此籤詩是由天仙雷雨師所降，在許多寺廟廣泛使用，尤以關帝廟、城隍廟多採用此本籤詩，故有人稱它為關帝籤、城隍籤，而且雷雨師籤詩也可以在其他主神之寺廟見到。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0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1713" name="Google Shape;1713;p10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15" name="Google Shape;1715;p10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語義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16" name="Google Shape;1716;p10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1717" name="Google Shape;1717;p106"/>
          <p:cNvGrpSpPr/>
          <p:nvPr/>
        </p:nvGrpSpPr>
        <p:grpSpPr>
          <a:xfrm>
            <a:off x="3361728" y="1964288"/>
            <a:ext cx="5500518" cy="2024850"/>
            <a:chOff x="-68525" y="1425000"/>
            <a:chExt cx="8461034" cy="3114674"/>
          </a:xfrm>
        </p:grpSpPr>
        <p:pic>
          <p:nvPicPr>
            <p:cNvPr id="1718" name="Google Shape;1718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3525" y="1425000"/>
              <a:ext cx="7018984" cy="3114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9" name="Google Shape;1719;p106"/>
            <p:cNvSpPr txBox="1"/>
            <p:nvPr/>
          </p:nvSpPr>
          <p:spPr>
            <a:xfrm>
              <a:off x="-68525" y="3672338"/>
              <a:ext cx="3095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0" name="Google Shape;1720;p106"/>
            <p:cNvSpPr txBox="1"/>
            <p:nvPr/>
          </p:nvSpPr>
          <p:spPr>
            <a:xfrm>
              <a:off x="1871000" y="2371500"/>
              <a:ext cx="1155600" cy="40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dog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1" name="Google Shape;1721;p106"/>
            <p:cNvSpPr txBox="1"/>
            <p:nvPr/>
          </p:nvSpPr>
          <p:spPr>
            <a:xfrm>
              <a:off x="1871000" y="2985975"/>
              <a:ext cx="1155600" cy="40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cat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722" name="Google Shape;1722;p106"/>
            <p:cNvSpPr txBox="1"/>
            <p:nvPr/>
          </p:nvSpPr>
          <p:spPr>
            <a:xfrm>
              <a:off x="1194400" y="3672350"/>
              <a:ext cx="1832100" cy="40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chase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723" name="Google Shape;1723;p106"/>
          <p:cNvSpPr/>
          <p:nvPr/>
        </p:nvSpPr>
        <p:spPr>
          <a:xfrm>
            <a:off x="1957849" y="2851712"/>
            <a:ext cx="978600" cy="476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chase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4" name="Google Shape;1724;p106"/>
          <p:cNvSpPr/>
          <p:nvPr/>
        </p:nvSpPr>
        <p:spPr>
          <a:xfrm>
            <a:off x="1068425" y="3883315"/>
            <a:ext cx="978600" cy="476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cat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5" name="Google Shape;1725;p106"/>
          <p:cNvSpPr/>
          <p:nvPr/>
        </p:nvSpPr>
        <p:spPr>
          <a:xfrm>
            <a:off x="1263768" y="1778390"/>
            <a:ext cx="978900" cy="476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dog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6" name="Google Shape;1726;p106"/>
          <p:cNvSpPr/>
          <p:nvPr/>
        </p:nvSpPr>
        <p:spPr>
          <a:xfrm>
            <a:off x="2952662" y="3904995"/>
            <a:ext cx="978900" cy="4767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brown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7" name="Google Shape;1727;p106"/>
          <p:cNvSpPr/>
          <p:nvPr/>
        </p:nvSpPr>
        <p:spPr>
          <a:xfrm>
            <a:off x="2741449" y="1751276"/>
            <a:ext cx="978900" cy="4767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white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728" name="Google Shape;1728;p106"/>
          <p:cNvCxnSpPr/>
          <p:nvPr/>
        </p:nvCxnSpPr>
        <p:spPr>
          <a:xfrm>
            <a:off x="1853825" y="2372875"/>
            <a:ext cx="225600" cy="39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29" name="Google Shape;1729;p106"/>
          <p:cNvCxnSpPr/>
          <p:nvPr/>
        </p:nvCxnSpPr>
        <p:spPr>
          <a:xfrm flipH="1" rot="10800000">
            <a:off x="1957850" y="3414050"/>
            <a:ext cx="195900" cy="40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30" name="Google Shape;1730;p106"/>
          <p:cNvCxnSpPr/>
          <p:nvPr/>
        </p:nvCxnSpPr>
        <p:spPr>
          <a:xfrm flipH="1">
            <a:off x="2896300" y="2318288"/>
            <a:ext cx="217800" cy="44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31" name="Google Shape;1731;p106"/>
          <p:cNvCxnSpPr/>
          <p:nvPr/>
        </p:nvCxnSpPr>
        <p:spPr>
          <a:xfrm rot="10800000">
            <a:off x="2873350" y="3388250"/>
            <a:ext cx="263700" cy="45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0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1737" name="Google Shape;1737;p10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8" name="Google Shape;1738;p10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39" name="Google Shape;1739;p10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40" name="Google Shape;1740;p10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41" name="Google Shape;1741;p107"/>
          <p:cNvPicPr preferRelativeResize="0"/>
          <p:nvPr/>
        </p:nvPicPr>
        <p:blipFill rotWithShape="1">
          <a:blip r:embed="rId3">
            <a:alphaModFix/>
          </a:blip>
          <a:srcRect b="0" l="0" r="0" t="49364"/>
          <a:stretch/>
        </p:blipFill>
        <p:spPr>
          <a:xfrm>
            <a:off x="1289450" y="2571750"/>
            <a:ext cx="6998452" cy="18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450" y="1175600"/>
            <a:ext cx="7129150" cy="10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07"/>
          <p:cNvSpPr txBox="1"/>
          <p:nvPr/>
        </p:nvSpPr>
        <p:spPr>
          <a:xfrm>
            <a:off x="6302600" y="4846025"/>
            <a:ext cx="240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(Jay Alammar, 2019)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10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br>
              <a:rPr lang="en"/>
            </a:br>
            <a:r>
              <a:rPr b="0" lang="en" sz="2400"/>
              <a:t>PCA</a:t>
            </a:r>
            <a:r>
              <a:rPr b="0" lang="en" sz="2400"/>
              <a:t>降維投射</a:t>
            </a:r>
            <a:endParaRPr b="0" sz="2400"/>
          </a:p>
        </p:txBody>
      </p:sp>
      <p:sp>
        <p:nvSpPr>
          <p:cNvPr id="1749" name="Google Shape;1749;p10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0" name="Google Shape;1750;p10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51" name="Google Shape;1751;p10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52" name="Google Shape;1752;p10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53" name="Google Shape;175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38" y="1876425"/>
            <a:ext cx="7433324" cy="26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8"/>
          <p:cNvSpPr txBox="1"/>
          <p:nvPr/>
        </p:nvSpPr>
        <p:spPr>
          <a:xfrm>
            <a:off x="5271575" y="4846025"/>
            <a:ext cx="3434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(Mikolov, Sutskever, Chen, Corrado, &amp; Dean,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09"/>
          <p:cNvSpPr/>
          <p:nvPr/>
        </p:nvSpPr>
        <p:spPr>
          <a:xfrm>
            <a:off x="618025" y="800025"/>
            <a:ext cx="519025" cy="110697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60" name="Google Shape;1760;p10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預建置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61" name="Google Shape;1761;p10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Embbedding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語義向量的產生</a:t>
            </a:r>
            <a:endParaRPr/>
          </a:p>
        </p:txBody>
      </p:sp>
      <p:sp>
        <p:nvSpPr>
          <p:cNvPr id="1762" name="Google Shape;1762;p109"/>
          <p:cNvSpPr txBox="1"/>
          <p:nvPr>
            <p:ph idx="1" type="body"/>
          </p:nvPr>
        </p:nvSpPr>
        <p:spPr>
          <a:xfrm>
            <a:off x="1303800" y="2371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4" name="Google Shape;1764;p10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65" name="Google Shape;1765;p109"/>
          <p:cNvSpPr/>
          <p:nvPr/>
        </p:nvSpPr>
        <p:spPr>
          <a:xfrm>
            <a:off x="3456430" y="1634376"/>
            <a:ext cx="2577900" cy="554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月色真美</a:t>
            </a:r>
            <a:endParaRPr sz="2800"/>
          </a:p>
        </p:txBody>
      </p:sp>
      <p:pic>
        <p:nvPicPr>
          <p:cNvPr id="1766" name="Google Shape;176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798" y="1531073"/>
            <a:ext cx="760724" cy="7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/>
          <p:nvPr/>
        </p:nvSpPr>
        <p:spPr>
          <a:xfrm rot="-5400000">
            <a:off x="4167667" y="2607855"/>
            <a:ext cx="1155600" cy="397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8" name="Google Shape;176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576" y="2321065"/>
            <a:ext cx="837652" cy="837653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109"/>
          <p:cNvSpPr/>
          <p:nvPr/>
        </p:nvSpPr>
        <p:spPr>
          <a:xfrm>
            <a:off x="1968650" y="3469851"/>
            <a:ext cx="5404200" cy="123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[-.04, -.05, .05, 0.05, 0, 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……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.06 , -0.04, -.05, .03, .06]</a:t>
            </a:r>
            <a:endParaRPr sz="2400"/>
          </a:p>
        </p:txBody>
      </p:sp>
      <p:pic>
        <p:nvPicPr>
          <p:cNvPr id="1770" name="Google Shape;177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2700" y="3044919"/>
            <a:ext cx="942678" cy="94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771" name="Google Shape;1771;p109"/>
          <p:cNvSpPr/>
          <p:nvPr/>
        </p:nvSpPr>
        <p:spPr>
          <a:xfrm>
            <a:off x="5417425" y="2281425"/>
            <a:ext cx="773400" cy="763500"/>
          </a:xfrm>
          <a:prstGeom prst="wedgeEllipseCallout">
            <a:avLst>
              <a:gd fmla="val -69841" name="adj1"/>
              <a:gd fmla="val 1352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Sentence Encoder (USE)</a:t>
            </a:r>
            <a:endParaRPr/>
          </a:p>
        </p:txBody>
      </p:sp>
      <p:sp>
        <p:nvSpPr>
          <p:cNvPr id="1777" name="Google Shape;1777;p11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1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9" name="Google Shape;1779;p110"/>
          <p:cNvSpPr/>
          <p:nvPr/>
        </p:nvSpPr>
        <p:spPr>
          <a:xfrm>
            <a:off x="6724984" y="1264975"/>
            <a:ext cx="1515600" cy="985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預建置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80" name="Google Shape;1780;p110"/>
          <p:cNvSpPr/>
          <p:nvPr/>
        </p:nvSpPr>
        <p:spPr>
          <a:xfrm>
            <a:off x="1303800" y="1303972"/>
            <a:ext cx="2055000" cy="9075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資料來源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1" name="Google Shape;178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601" y="2250433"/>
            <a:ext cx="985463" cy="985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8016" y="2437625"/>
            <a:ext cx="1329595" cy="132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065" y="2322456"/>
            <a:ext cx="1289986" cy="1900646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p110"/>
          <p:cNvSpPr/>
          <p:nvPr/>
        </p:nvSpPr>
        <p:spPr>
          <a:xfrm>
            <a:off x="4038146" y="1303972"/>
            <a:ext cx="1860000" cy="9075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深度學習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網路架構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85" name="Google Shape;1785;p110"/>
          <p:cNvSpPr txBox="1"/>
          <p:nvPr/>
        </p:nvSpPr>
        <p:spPr>
          <a:xfrm>
            <a:off x="1303800" y="3477456"/>
            <a:ext cx="20550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●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Wikipedia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●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網路新聞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●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網路問答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●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論壇</a:t>
            </a:r>
            <a:endParaRPr sz="1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86" name="Google Shape;1786;p110"/>
          <p:cNvSpPr txBox="1"/>
          <p:nvPr/>
        </p:nvSpPr>
        <p:spPr>
          <a:xfrm>
            <a:off x="3940591" y="4223104"/>
            <a:ext cx="20550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Transformer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87" name="Google Shape;1787;p110"/>
          <p:cNvSpPr/>
          <p:nvPr/>
        </p:nvSpPr>
        <p:spPr>
          <a:xfrm rot="10800000">
            <a:off x="3416868" y="1535571"/>
            <a:ext cx="563100" cy="444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10"/>
          <p:cNvSpPr/>
          <p:nvPr/>
        </p:nvSpPr>
        <p:spPr>
          <a:xfrm rot="10800000">
            <a:off x="6029905" y="1535571"/>
            <a:ext cx="563100" cy="444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10"/>
          <p:cNvSpPr/>
          <p:nvPr/>
        </p:nvSpPr>
        <p:spPr>
          <a:xfrm>
            <a:off x="618025" y="800025"/>
            <a:ext cx="519025" cy="110697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90" name="Google Shape;1790;p11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預建置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91" name="Google Shape;1791;p11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92" name="Google Shape;1792;p110"/>
          <p:cNvSpPr txBox="1"/>
          <p:nvPr/>
        </p:nvSpPr>
        <p:spPr>
          <a:xfrm>
            <a:off x="6302600" y="4846025"/>
            <a:ext cx="240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(Cer et al.,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深度學習網路架構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11"/>
          <p:cNvSpPr txBox="1"/>
          <p:nvPr>
            <p:ph idx="1" type="body"/>
          </p:nvPr>
        </p:nvSpPr>
        <p:spPr>
          <a:xfrm>
            <a:off x="1363100" y="1724025"/>
            <a:ext cx="4681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1F497D"/>
              </a:buClr>
              <a:buSzPts val="1900"/>
              <a:buFont typeface="Noto Symbol"/>
              <a:buChar char="●"/>
            </a:pPr>
            <a:r>
              <a:rPr lang="en" sz="19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利用Transformer架構編碼器捕捉語義向量</a:t>
            </a:r>
            <a:endParaRPr sz="19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1900"/>
              <a:buFont typeface="Noto Symbol"/>
              <a:buChar char="○"/>
            </a:pPr>
            <a:r>
              <a:rPr lang="en" sz="19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不同的</a:t>
            </a:r>
            <a:r>
              <a:rPr b="1" lang="en" sz="1900">
                <a:solidFill>
                  <a:srgbClr val="FF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文字</a:t>
            </a:r>
            <a:endParaRPr b="1" sz="1900">
              <a:solidFill>
                <a:srgbClr val="FF0000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1900"/>
              <a:buFont typeface="Noto Symbol"/>
              <a:buChar char="○"/>
            </a:pPr>
            <a:r>
              <a:rPr lang="en" sz="19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文字的前後順序 (雙向) </a:t>
            </a:r>
            <a:br>
              <a:rPr lang="en" sz="19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" sz="19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➡ </a:t>
            </a:r>
            <a:r>
              <a:rPr b="1" lang="en" sz="1900">
                <a:solidFill>
                  <a:srgbClr val="FF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文法</a:t>
            </a:r>
            <a:endParaRPr b="1" sz="1900">
              <a:solidFill>
                <a:srgbClr val="FF0000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1F497D"/>
              </a:buClr>
              <a:buSzPts val="1900"/>
              <a:buFont typeface="Noto Symbol"/>
              <a:buChar char="●"/>
            </a:pPr>
            <a:r>
              <a:rPr lang="en" sz="19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句子的語義向量 (sentence embedding)以512維度的向量呈現</a:t>
            </a:r>
            <a:endParaRPr sz="19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99" name="Google Shape;1799;p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0" name="Google Shape;1800;p111"/>
          <p:cNvSpPr/>
          <p:nvPr/>
        </p:nvSpPr>
        <p:spPr>
          <a:xfrm>
            <a:off x="618025" y="800025"/>
            <a:ext cx="519025" cy="110697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01" name="Google Shape;1801;p11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預建置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02" name="Google Shape;1802;p11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03" name="Google Shape;180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750" y="742300"/>
            <a:ext cx="2690901" cy="39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111"/>
          <p:cNvSpPr txBox="1"/>
          <p:nvPr/>
        </p:nvSpPr>
        <p:spPr>
          <a:xfrm>
            <a:off x="6302600" y="4846025"/>
            <a:ext cx="240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(Cer et al.,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從句子產生語義向量</a:t>
            </a:r>
            <a:endParaRPr/>
          </a:p>
        </p:txBody>
      </p:sp>
      <p:sp>
        <p:nvSpPr>
          <p:cNvPr id="1810" name="Google Shape;1810;p1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1" name="Google Shape;1811;p11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12" name="Google Shape;1812;p112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3210625" y="1238899"/>
            <a:ext cx="1889075" cy="2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12"/>
          <p:cNvSpPr/>
          <p:nvPr/>
        </p:nvSpPr>
        <p:spPr>
          <a:xfrm>
            <a:off x="2804875" y="3765675"/>
            <a:ext cx="2700600" cy="76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預建置模型</a:t>
            </a:r>
            <a:endParaRPr sz="31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4" name="Google Shape;1814;p112"/>
          <p:cNvSpPr/>
          <p:nvPr/>
        </p:nvSpPr>
        <p:spPr>
          <a:xfrm flipH="1">
            <a:off x="2433575" y="2604700"/>
            <a:ext cx="80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12"/>
          <p:cNvSpPr/>
          <p:nvPr/>
        </p:nvSpPr>
        <p:spPr>
          <a:xfrm>
            <a:off x="618025" y="1827975"/>
            <a:ext cx="1516800" cy="193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蘇有朋要結婚了，但網友覺得他還是和林心如比較合適</a:t>
            </a:r>
            <a:endParaRPr sz="1800"/>
          </a:p>
        </p:txBody>
      </p:sp>
      <p:sp>
        <p:nvSpPr>
          <p:cNvPr id="1816" name="Google Shape;1816;p112"/>
          <p:cNvSpPr/>
          <p:nvPr/>
        </p:nvSpPr>
        <p:spPr>
          <a:xfrm>
            <a:off x="268475" y="3765675"/>
            <a:ext cx="21288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輸入文本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7" name="Google Shape;1817;p112"/>
          <p:cNvSpPr/>
          <p:nvPr/>
        </p:nvSpPr>
        <p:spPr>
          <a:xfrm>
            <a:off x="5857200" y="1827975"/>
            <a:ext cx="2912700" cy="193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tokens_tensors.shape   = torch.Size([64, 63])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tensor([[ 101, 5722, 3300,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4255, 3160,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 711, 2506,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...,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 671, 2157,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1380,  677,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2458, 1853,  ...,    0,    0,    0]])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18" name="Google Shape;1818;p112"/>
          <p:cNvSpPr/>
          <p:nvPr/>
        </p:nvSpPr>
        <p:spPr>
          <a:xfrm>
            <a:off x="6205500" y="3765675"/>
            <a:ext cx="2128800" cy="7635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語義向量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9" name="Google Shape;1819;p112"/>
          <p:cNvSpPr/>
          <p:nvPr/>
        </p:nvSpPr>
        <p:spPr>
          <a:xfrm flipH="1">
            <a:off x="5186650" y="2604700"/>
            <a:ext cx="80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2"/>
          <p:cNvSpPr/>
          <p:nvPr/>
        </p:nvSpPr>
        <p:spPr>
          <a:xfrm>
            <a:off x="618025" y="800025"/>
            <a:ext cx="519025" cy="110697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21" name="Google Shape;1821;p11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預建置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語義向量預建置模型</a:t>
            </a:r>
            <a:endParaRPr/>
          </a:p>
        </p:txBody>
      </p:sp>
      <p:sp>
        <p:nvSpPr>
          <p:cNvPr id="1827" name="Google Shape;1827;p113"/>
          <p:cNvSpPr txBox="1"/>
          <p:nvPr>
            <p:ph idx="1" type="body"/>
          </p:nvPr>
        </p:nvSpPr>
        <p:spPr>
          <a:xfrm>
            <a:off x="1137025" y="1463825"/>
            <a:ext cx="7849800" cy="30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MUSE</a:t>
            </a:r>
            <a:r>
              <a:rPr lang="en"/>
              <a:t>: </a:t>
            </a:r>
            <a:r>
              <a:rPr lang="en"/>
              <a:t>基於Transformer與CNN架構，以16種語言訓練的預建置模型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GPT-2</a:t>
            </a:r>
            <a:r>
              <a:rPr lang="en"/>
              <a:t>：使用40GB網路資料建置包含了1.5B個參數的Transformer架構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BiGRU</a:t>
            </a:r>
            <a:r>
              <a:rPr lang="en"/>
              <a:t>：結合attention model與hierarchical attention model對長短不同的句子做不同的處理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BERT</a:t>
            </a:r>
            <a:r>
              <a:rPr lang="en"/>
              <a:t>：採用雙向編碼、Transformer架構與非監督式編碼建構的模型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XLNet</a:t>
            </a:r>
            <a:r>
              <a:rPr lang="en"/>
              <a:t>：結合了Transformer-XL跟BERT，採用autoregressive架構建置的模型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Sentence-T5</a:t>
            </a:r>
            <a:r>
              <a:rPr lang="en"/>
              <a:t>：使用encoder-decoder方法建置包含了最多11B個參數的模型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GPT-3</a:t>
            </a:r>
            <a:r>
              <a:rPr lang="en"/>
              <a:t>：以自迴歸語言模型和Transformer建置了175B個參數的模型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9" name="Google Shape;1829;p11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30" name="Google Shape;1830;p113"/>
          <p:cNvSpPr/>
          <p:nvPr/>
        </p:nvSpPr>
        <p:spPr>
          <a:xfrm>
            <a:off x="618025" y="800025"/>
            <a:ext cx="519025" cy="110697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31" name="Google Shape;1831;p11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預建置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Google Shape;183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675" y="3556425"/>
            <a:ext cx="2372799" cy="133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1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語義向量的應用</a:t>
            </a:r>
            <a:endParaRPr/>
          </a:p>
        </p:txBody>
      </p:sp>
      <p:sp>
        <p:nvSpPr>
          <p:cNvPr id="1838" name="Google Shape;1838;p1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9" name="Google Shape;1839;p11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40" name="Google Shape;1840;p114"/>
          <p:cNvSpPr/>
          <p:nvPr/>
        </p:nvSpPr>
        <p:spPr>
          <a:xfrm>
            <a:off x="618025" y="800025"/>
            <a:ext cx="519025" cy="110697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41" name="Google Shape;1841;p11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預建置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842" name="Google Shape;1842;p114"/>
          <p:cNvSpPr/>
          <p:nvPr/>
        </p:nvSpPr>
        <p:spPr>
          <a:xfrm>
            <a:off x="1350975" y="1597875"/>
            <a:ext cx="1291500" cy="564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3" name="Google Shape;1843;p114"/>
          <p:cNvSpPr/>
          <p:nvPr/>
        </p:nvSpPr>
        <p:spPr>
          <a:xfrm>
            <a:off x="3603375" y="1597875"/>
            <a:ext cx="1291500" cy="564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近似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44" name="Google Shape;1844;p114"/>
          <p:cNvSpPr/>
          <p:nvPr/>
        </p:nvSpPr>
        <p:spPr>
          <a:xfrm>
            <a:off x="6769875" y="1597875"/>
            <a:ext cx="1291500" cy="564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搜尋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845" name="Google Shape;184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5" y="2369100"/>
            <a:ext cx="1554000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14"/>
          <p:cNvSpPr txBox="1"/>
          <p:nvPr/>
        </p:nvSpPr>
        <p:spPr>
          <a:xfrm>
            <a:off x="464625" y="3744025"/>
            <a:ext cx="16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情感分析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7" name="Google Shape;1847;p114"/>
          <p:cNvSpPr txBox="1"/>
          <p:nvPr/>
        </p:nvSpPr>
        <p:spPr>
          <a:xfrm>
            <a:off x="1976775" y="4560700"/>
            <a:ext cx="16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自動問答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48" name="Google Shape;1848;p114"/>
          <p:cNvPicPr preferRelativeResize="0"/>
          <p:nvPr/>
        </p:nvPicPr>
        <p:blipFill rotWithShape="1">
          <a:blip r:embed="rId5">
            <a:alphaModFix/>
          </a:blip>
          <a:srcRect b="21266" l="0" r="57270" t="0"/>
          <a:stretch/>
        </p:blipFill>
        <p:spPr>
          <a:xfrm>
            <a:off x="4692038" y="3004300"/>
            <a:ext cx="2077849" cy="16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114"/>
          <p:cNvSpPr txBox="1"/>
          <p:nvPr/>
        </p:nvSpPr>
        <p:spPr>
          <a:xfrm>
            <a:off x="4917663" y="4483725"/>
            <a:ext cx="16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推薦相似文本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50" name="Google Shape;1850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725" y="2370050"/>
            <a:ext cx="1186374" cy="118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114"/>
          <p:cNvSpPr txBox="1"/>
          <p:nvPr/>
        </p:nvSpPr>
        <p:spPr>
          <a:xfrm>
            <a:off x="3286825" y="3620100"/>
            <a:ext cx="16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翻譯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52" name="Google Shape;1852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9050" y="2521675"/>
            <a:ext cx="1291500" cy="12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114"/>
          <p:cNvSpPr txBox="1"/>
          <p:nvPr/>
        </p:nvSpPr>
        <p:spPr>
          <a:xfrm>
            <a:off x="6663800" y="3744025"/>
            <a:ext cx="162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資料庫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Part 7.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結語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文本分析</a:t>
            </a:r>
            <a:r>
              <a:rPr lang="en" sz="2400"/>
              <a:t>之後</a:t>
            </a:r>
            <a:endParaRPr sz="2400"/>
          </a:p>
        </p:txBody>
      </p:sp>
      <p:sp>
        <p:nvSpPr>
          <p:cNvPr id="1859" name="Google Shape;1859;p1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35"/>
          <p:cNvSpPr txBox="1"/>
          <p:nvPr/>
        </p:nvSpPr>
        <p:spPr>
          <a:xfrm>
            <a:off x="7511475" y="4846025"/>
            <a:ext cx="1194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(Manu,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3" name="Google Shape;5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25" y="0"/>
            <a:ext cx="5866561" cy="51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各種文本分析方法</a:t>
            </a:r>
            <a:endParaRPr/>
          </a:p>
        </p:txBody>
      </p:sp>
      <p:sp>
        <p:nvSpPr>
          <p:cNvPr id="1865" name="Google Shape;1865;p1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1866" name="Google Shape;1866;p116"/>
          <p:cNvGrpSpPr/>
          <p:nvPr/>
        </p:nvGrpSpPr>
        <p:grpSpPr>
          <a:xfrm>
            <a:off x="1512457" y="1537360"/>
            <a:ext cx="5656687" cy="560775"/>
            <a:chOff x="630730" y="880977"/>
            <a:chExt cx="7380855" cy="731700"/>
          </a:xfrm>
        </p:grpSpPr>
        <p:sp>
          <p:nvSpPr>
            <p:cNvPr id="1867" name="Google Shape;1867;p116"/>
            <p:cNvSpPr txBox="1"/>
            <p:nvPr/>
          </p:nvSpPr>
          <p:spPr>
            <a:xfrm>
              <a:off x="630730" y="931175"/>
              <a:ext cx="2084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sz="42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68" name="Google Shape;1868;p116"/>
            <p:cNvSpPr/>
            <p:nvPr/>
          </p:nvSpPr>
          <p:spPr>
            <a:xfrm>
              <a:off x="2789785" y="880977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16"/>
            <p:cNvSpPr txBox="1"/>
            <p:nvPr/>
          </p:nvSpPr>
          <p:spPr>
            <a:xfrm>
              <a:off x="2914389" y="965253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字詞與主題分析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0" name="Google Shape;1870;p116"/>
          <p:cNvGrpSpPr/>
          <p:nvPr/>
        </p:nvGrpSpPr>
        <p:grpSpPr>
          <a:xfrm>
            <a:off x="1369484" y="2215134"/>
            <a:ext cx="5522608" cy="560775"/>
            <a:chOff x="444180" y="1765338"/>
            <a:chExt cx="7205908" cy="731700"/>
          </a:xfrm>
        </p:grpSpPr>
        <p:sp>
          <p:nvSpPr>
            <p:cNvPr id="1871" name="Google Shape;1871;p116"/>
            <p:cNvSpPr txBox="1"/>
            <p:nvPr/>
          </p:nvSpPr>
          <p:spPr>
            <a:xfrm>
              <a:off x="444180" y="1815550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42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72" name="Google Shape;1872;p116"/>
            <p:cNvSpPr/>
            <p:nvPr/>
          </p:nvSpPr>
          <p:spPr>
            <a:xfrm>
              <a:off x="2789787" y="1765338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16"/>
            <p:cNvSpPr txBox="1"/>
            <p:nvPr/>
          </p:nvSpPr>
          <p:spPr>
            <a:xfrm>
              <a:off x="2914387" y="1971908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詞性與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命名實體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4" name="Google Shape;1874;p116"/>
          <p:cNvGrpSpPr/>
          <p:nvPr/>
        </p:nvGrpSpPr>
        <p:grpSpPr>
          <a:xfrm>
            <a:off x="1832446" y="2890409"/>
            <a:ext cx="4781673" cy="560775"/>
            <a:chOff x="1048253" y="2646438"/>
            <a:chExt cx="6239135" cy="731700"/>
          </a:xfrm>
        </p:grpSpPr>
        <p:sp>
          <p:nvSpPr>
            <p:cNvPr id="1875" name="Google Shape;1875;p116"/>
            <p:cNvSpPr txBox="1"/>
            <p:nvPr/>
          </p:nvSpPr>
          <p:spPr>
            <a:xfrm>
              <a:off x="1048253" y="2696625"/>
              <a:ext cx="16668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42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76" name="Google Shape;1876;p116"/>
            <p:cNvSpPr/>
            <p:nvPr/>
          </p:nvSpPr>
          <p:spPr>
            <a:xfrm>
              <a:off x="2789787" y="2646438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16"/>
            <p:cNvSpPr txBox="1"/>
            <p:nvPr/>
          </p:nvSpPr>
          <p:spPr>
            <a:xfrm>
              <a:off x="2914388" y="2852992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順序分析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78" name="Google Shape;1878;p116"/>
          <p:cNvGrpSpPr/>
          <p:nvPr/>
        </p:nvGrpSpPr>
        <p:grpSpPr>
          <a:xfrm>
            <a:off x="1936817" y="3568194"/>
            <a:ext cx="4400248" cy="560775"/>
            <a:chOff x="1184436" y="3530813"/>
            <a:chExt cx="5741451" cy="731700"/>
          </a:xfrm>
        </p:grpSpPr>
        <p:sp>
          <p:nvSpPr>
            <p:cNvPr id="1879" name="Google Shape;1879;p116"/>
            <p:cNvSpPr txBox="1"/>
            <p:nvPr/>
          </p:nvSpPr>
          <p:spPr>
            <a:xfrm>
              <a:off x="1184436" y="3581001"/>
              <a:ext cx="1530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C8148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4</a:t>
              </a:r>
              <a:endParaRPr sz="4200">
                <a:solidFill>
                  <a:srgbClr val="0C8148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80" name="Google Shape;1880;p116"/>
            <p:cNvSpPr/>
            <p:nvPr/>
          </p:nvSpPr>
          <p:spPr>
            <a:xfrm>
              <a:off x="2789787" y="3530813"/>
              <a:ext cx="4136100" cy="7317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16"/>
            <p:cNvSpPr txBox="1"/>
            <p:nvPr/>
          </p:nvSpPr>
          <p:spPr>
            <a:xfrm>
              <a:off x="2914388" y="3737366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特徵分析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82" name="Google Shape;1882;p116"/>
          <p:cNvSpPr txBox="1"/>
          <p:nvPr/>
        </p:nvSpPr>
        <p:spPr>
          <a:xfrm>
            <a:off x="2020350" y="15373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具體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83" name="Google Shape;1883;p116"/>
          <p:cNvSpPr txBox="1"/>
          <p:nvPr/>
        </p:nvSpPr>
        <p:spPr>
          <a:xfrm>
            <a:off x="2020350" y="4343988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隱晦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84" name="Google Shape;1884;p116"/>
          <p:cNvCxnSpPr>
            <a:stCxn id="1882" idx="2"/>
            <a:endCxn id="1883" idx="0"/>
          </p:cNvCxnSpPr>
          <p:nvPr/>
        </p:nvCxnSpPr>
        <p:spPr>
          <a:xfrm>
            <a:off x="2294700" y="1902150"/>
            <a:ext cx="0" cy="24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885" name="Google Shape;1885;p116"/>
          <p:cNvSpPr/>
          <p:nvPr/>
        </p:nvSpPr>
        <p:spPr>
          <a:xfrm>
            <a:off x="3167151" y="4246000"/>
            <a:ext cx="2839200" cy="560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6"/>
          <p:cNvSpPr txBox="1"/>
          <p:nvPr/>
        </p:nvSpPr>
        <p:spPr>
          <a:xfrm>
            <a:off x="1936817" y="4285059"/>
            <a:ext cx="1173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C8148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endParaRPr sz="4200">
              <a:solidFill>
                <a:srgbClr val="0C814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87" name="Google Shape;1887;p116"/>
          <p:cNvSpPr txBox="1"/>
          <p:nvPr/>
        </p:nvSpPr>
        <p:spPr>
          <a:xfrm>
            <a:off x="3242450" y="4399650"/>
            <a:ext cx="2211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語義分析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117"/>
          <p:cNvSpPr txBox="1"/>
          <p:nvPr>
            <p:ph idx="12" type="sldNum"/>
          </p:nvPr>
        </p:nvSpPr>
        <p:spPr>
          <a:xfrm>
            <a:off x="8618002" y="4736975"/>
            <a:ext cx="50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3" name="Google Shape;1893;p117"/>
          <p:cNvSpPr txBox="1"/>
          <p:nvPr>
            <p:ph idx="4294967295" type="body"/>
          </p:nvPr>
        </p:nvSpPr>
        <p:spPr>
          <a:xfrm>
            <a:off x="3666225" y="1616250"/>
            <a:ext cx="463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「這就像是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與惡魔達成一點協議。」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Franco Moretti (2013)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94" name="Google Shape;1894;p11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pact with the devil</a:t>
            </a:r>
            <a:endParaRPr/>
          </a:p>
        </p:txBody>
      </p:sp>
      <p:pic>
        <p:nvPicPr>
          <p:cNvPr id="1895" name="Google Shape;189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304" y="949425"/>
            <a:ext cx="1925325" cy="32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17"/>
          <p:cNvSpPr txBox="1"/>
          <p:nvPr/>
        </p:nvSpPr>
        <p:spPr>
          <a:xfrm>
            <a:off x="4640975" y="2087600"/>
            <a:ext cx="216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little pact with the devil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2" name="Google Shape;190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498" y="1503100"/>
            <a:ext cx="4638976" cy="26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118"/>
          <p:cNvSpPr/>
          <p:nvPr/>
        </p:nvSpPr>
        <p:spPr>
          <a:xfrm>
            <a:off x="2818750" y="3973463"/>
            <a:ext cx="1542300" cy="763500"/>
          </a:xfrm>
          <a:prstGeom prst="wedgeRoundRectCallout">
            <a:avLst>
              <a:gd fmla="val 6297" name="adj1"/>
              <a:gd fmla="val -8799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檢查點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04" name="Google Shape;1904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873" y="2154978"/>
            <a:ext cx="2305800" cy="1527600"/>
          </a:xfrm>
          <a:prstGeom prst="rightArrow">
            <a:avLst>
              <a:gd fmla="val 75144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5" name="Google Shape;1905;p118"/>
          <p:cNvSpPr txBox="1"/>
          <p:nvPr/>
        </p:nvSpPr>
        <p:spPr>
          <a:xfrm>
            <a:off x="476250" y="1392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Microsoft JhengHei"/>
                <a:ea typeface="Microsoft JhengHei"/>
                <a:cs typeface="Microsoft JhengHei"/>
                <a:sym typeface="Microsoft JhengHei"/>
              </a:rPr>
              <a:t>這裡不是終點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不止是</a:t>
            </a:r>
            <a:r>
              <a:rPr lang="en"/>
              <a:t>文本分析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12" name="Google Shape;1912;p119"/>
          <p:cNvGrpSpPr/>
          <p:nvPr/>
        </p:nvGrpSpPr>
        <p:grpSpPr>
          <a:xfrm>
            <a:off x="2734343" y="1985343"/>
            <a:ext cx="5599799" cy="731700"/>
            <a:chOff x="710674" y="1323164"/>
            <a:chExt cx="7300911" cy="731700"/>
          </a:xfrm>
        </p:grpSpPr>
        <p:sp>
          <p:nvSpPr>
            <p:cNvPr id="1913" name="Google Shape;1913;p119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98000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sz="4400">
                <a:solidFill>
                  <a:srgbClr val="98000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14" name="Google Shape;1914;p119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19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擬定問題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16" name="Google Shape;1916;p119"/>
          <p:cNvGrpSpPr/>
          <p:nvPr/>
        </p:nvGrpSpPr>
        <p:grpSpPr>
          <a:xfrm>
            <a:off x="2951138" y="2869704"/>
            <a:ext cx="5105735" cy="731700"/>
            <a:chOff x="993328" y="2207525"/>
            <a:chExt cx="6656760" cy="731700"/>
          </a:xfrm>
        </p:grpSpPr>
        <p:sp>
          <p:nvSpPr>
            <p:cNvPr id="1917" name="Google Shape;1917;p119"/>
            <p:cNvSpPr txBox="1"/>
            <p:nvPr/>
          </p:nvSpPr>
          <p:spPr>
            <a:xfrm>
              <a:off x="993328" y="2257725"/>
              <a:ext cx="1722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44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18" name="Google Shape;1918;p119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19"/>
            <p:cNvSpPr txBox="1"/>
            <p:nvPr/>
          </p:nvSpPr>
          <p:spPr>
            <a:xfrm>
              <a:off x="2914374" y="2414100"/>
              <a:ext cx="4623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找尋證據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0" name="Google Shape;1920;p119"/>
          <p:cNvGrpSpPr/>
          <p:nvPr/>
        </p:nvGrpSpPr>
        <p:grpSpPr>
          <a:xfrm>
            <a:off x="2768421" y="3750804"/>
            <a:ext cx="5010261" cy="731700"/>
            <a:chOff x="755105" y="3088625"/>
            <a:chExt cx="6532283" cy="731700"/>
          </a:xfrm>
        </p:grpSpPr>
        <p:sp>
          <p:nvSpPr>
            <p:cNvPr id="1921" name="Google Shape;1921;p119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4A86E8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4400">
                <a:solidFill>
                  <a:srgbClr val="4A86E8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922" name="Google Shape;1922;p119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19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採取行動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24" name="Google Shape;1924;p119"/>
          <p:cNvSpPr/>
          <p:nvPr/>
        </p:nvSpPr>
        <p:spPr>
          <a:xfrm>
            <a:off x="6600172" y="2227927"/>
            <a:ext cx="1971900" cy="1971900"/>
          </a:xfrm>
          <a:prstGeom prst="ellipse">
            <a:avLst/>
          </a:prstGeom>
          <a:solidFill>
            <a:srgbClr val="83E3D9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19"/>
          <p:cNvSpPr txBox="1"/>
          <p:nvPr/>
        </p:nvSpPr>
        <p:spPr>
          <a:xfrm>
            <a:off x="6599700" y="2834775"/>
            <a:ext cx="1971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"/>
                <a:ea typeface="Roboto"/>
                <a:cs typeface="Roboto"/>
                <a:sym typeface="Roboto"/>
              </a:rPr>
              <a:t>文本分析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6" name="Google Shape;1926;p119"/>
          <p:cNvSpPr/>
          <p:nvPr/>
        </p:nvSpPr>
        <p:spPr>
          <a:xfrm>
            <a:off x="735013" y="2362592"/>
            <a:ext cx="2168100" cy="3039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9"/>
          <p:cNvSpPr txBox="1"/>
          <p:nvPr/>
        </p:nvSpPr>
        <p:spPr>
          <a:xfrm>
            <a:off x="786748" y="2397583"/>
            <a:ext cx="19788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字詞與主題分析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8" name="Google Shape;1928;p119"/>
          <p:cNvSpPr/>
          <p:nvPr/>
        </p:nvSpPr>
        <p:spPr>
          <a:xfrm>
            <a:off x="735014" y="2729778"/>
            <a:ext cx="2018100" cy="303900"/>
          </a:xfrm>
          <a:prstGeom prst="rect">
            <a:avLst/>
          </a:prstGeom>
          <a:solidFill>
            <a:srgbClr val="0B71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19"/>
          <p:cNvSpPr txBox="1"/>
          <p:nvPr/>
        </p:nvSpPr>
        <p:spPr>
          <a:xfrm>
            <a:off x="786748" y="2815546"/>
            <a:ext cx="1815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詞性與</a:t>
            </a: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命名實體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0" name="Google Shape;1930;p119"/>
          <p:cNvSpPr/>
          <p:nvPr/>
        </p:nvSpPr>
        <p:spPr>
          <a:xfrm>
            <a:off x="735014" y="3095611"/>
            <a:ext cx="1867500" cy="3039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119"/>
          <p:cNvSpPr txBox="1"/>
          <p:nvPr/>
        </p:nvSpPr>
        <p:spPr>
          <a:xfrm>
            <a:off x="786748" y="3181372"/>
            <a:ext cx="15984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順序分析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2" name="Google Shape;1932;p119"/>
          <p:cNvSpPr/>
          <p:nvPr/>
        </p:nvSpPr>
        <p:spPr>
          <a:xfrm>
            <a:off x="735014" y="3462803"/>
            <a:ext cx="1717200" cy="303900"/>
          </a:xfrm>
          <a:prstGeom prst="rect">
            <a:avLst/>
          </a:prstGeom>
          <a:solidFill>
            <a:srgbClr val="0C81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19"/>
          <p:cNvSpPr txBox="1"/>
          <p:nvPr/>
        </p:nvSpPr>
        <p:spPr>
          <a:xfrm>
            <a:off x="786748" y="3548565"/>
            <a:ext cx="15984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特徵分析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4" name="Google Shape;1934;p119"/>
          <p:cNvSpPr/>
          <p:nvPr/>
        </p:nvSpPr>
        <p:spPr>
          <a:xfrm>
            <a:off x="735061" y="3830077"/>
            <a:ext cx="1538100" cy="3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9"/>
          <p:cNvSpPr txBox="1"/>
          <p:nvPr/>
        </p:nvSpPr>
        <p:spPr>
          <a:xfrm>
            <a:off x="775857" y="3913321"/>
            <a:ext cx="11982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語義分析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6" name="Google Shape;1936;p119"/>
          <p:cNvSpPr/>
          <p:nvPr/>
        </p:nvSpPr>
        <p:spPr>
          <a:xfrm>
            <a:off x="3067400" y="2427900"/>
            <a:ext cx="447000" cy="1622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2" name="Google Shape;1942;p120"/>
          <p:cNvSpPr txBox="1"/>
          <p:nvPr/>
        </p:nvSpPr>
        <p:spPr>
          <a:xfrm>
            <a:off x="1251600" y="3965551"/>
            <a:ext cx="6553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icrosoft JhengHei"/>
                <a:ea typeface="Microsoft JhengHei"/>
                <a:cs typeface="Microsoft JhengHei"/>
                <a:sym typeface="Microsoft JhengHei"/>
              </a:rPr>
              <a:t>獲得另一種看待文本的方法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43" name="Google Shape;194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842" y="692649"/>
            <a:ext cx="4993394" cy="3328946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120"/>
          <p:cNvSpPr/>
          <p:nvPr/>
        </p:nvSpPr>
        <p:spPr>
          <a:xfrm>
            <a:off x="5090875" y="1682125"/>
            <a:ext cx="2273700" cy="149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文本分析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0" name="Google Shape;1950;p121"/>
          <p:cNvSpPr txBox="1"/>
          <p:nvPr/>
        </p:nvSpPr>
        <p:spPr>
          <a:xfrm>
            <a:off x="476250" y="34298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Microsoft JhengHei"/>
                <a:ea typeface="Microsoft JhengHei"/>
                <a:cs typeface="Microsoft JhengHei"/>
                <a:sym typeface="Microsoft JhengHei"/>
              </a:rPr>
              <a:t>你從中學到了什麼！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51" name="Google Shape;19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48550" y="828250"/>
            <a:ext cx="3066691" cy="3066701"/>
          </a:xfrm>
          <a:prstGeom prst="rect">
            <a:avLst/>
          </a:prstGeom>
          <a:noFill/>
          <a:ln>
            <a:noFill/>
          </a:ln>
          <a:effectLst>
            <a:outerShdw blurRad="1042988" rotWithShape="0" algn="bl" dir="5400000" dist="19050">
              <a:srgbClr val="FFFF00">
                <a:alpha val="50000"/>
              </a:srgbClr>
            </a:outerShdw>
          </a:effectLst>
        </p:spPr>
      </p:pic>
      <p:pic>
        <p:nvPicPr>
          <p:cNvPr id="1952" name="Google Shape;1952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750" y="2258108"/>
            <a:ext cx="1330874" cy="1303713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121"/>
          <p:cNvSpPr txBox="1"/>
          <p:nvPr/>
        </p:nvSpPr>
        <p:spPr>
          <a:xfrm>
            <a:off x="3072000" y="2359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icrosoft JhengHei"/>
                <a:ea typeface="Microsoft JhengHei"/>
                <a:cs typeface="Microsoft JhengHei"/>
                <a:sym typeface="Microsoft JhengHei"/>
              </a:rPr>
              <a:t>重要的是</a:t>
            </a:r>
            <a:endParaRPr sz="3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2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延伸閱讀</a:t>
            </a:r>
            <a:endParaRPr/>
          </a:p>
        </p:txBody>
      </p:sp>
      <p:sp>
        <p:nvSpPr>
          <p:cNvPr id="1959" name="Google Shape;1959;p1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462" y="1761450"/>
            <a:ext cx="1780575" cy="17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123"/>
          <p:cNvSpPr txBox="1"/>
          <p:nvPr>
            <p:ph idx="1" type="body"/>
          </p:nvPr>
        </p:nvSpPr>
        <p:spPr>
          <a:xfrm>
            <a:off x="3491200" y="3542025"/>
            <a:ext cx="21219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Mining Text Data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完整回顧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文本探勘各種議題</a:t>
            </a:r>
            <a:br>
              <a:rPr lang="en" sz="1400"/>
            </a:br>
            <a:r>
              <a:rPr lang="en" sz="1000"/>
              <a:t>(978-1-4614-3222-7)</a:t>
            </a:r>
            <a:endParaRPr sz="1000"/>
          </a:p>
        </p:txBody>
      </p:sp>
      <p:pic>
        <p:nvPicPr>
          <p:cNvPr id="1966" name="Google Shape;1966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75" y="1761450"/>
            <a:ext cx="1179342" cy="17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1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推薦書籍：文本分析</a:t>
            </a:r>
            <a:endParaRPr/>
          </a:p>
        </p:txBody>
      </p:sp>
      <p:sp>
        <p:nvSpPr>
          <p:cNvPr id="1968" name="Google Shape;1968;p1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9" name="Google Shape;1969;p123"/>
          <p:cNvSpPr txBox="1"/>
          <p:nvPr>
            <p:ph idx="1" type="body"/>
          </p:nvPr>
        </p:nvSpPr>
        <p:spPr>
          <a:xfrm>
            <a:off x="1369300" y="3542025"/>
            <a:ext cx="21219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Python自然語言處理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大量實作,實戰取向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(978-7-115-33368-1)</a:t>
            </a:r>
            <a:endParaRPr sz="1000"/>
          </a:p>
        </p:txBody>
      </p:sp>
      <p:pic>
        <p:nvPicPr>
          <p:cNvPr id="1970" name="Google Shape;197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4399" y="1761450"/>
            <a:ext cx="1311675" cy="17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123"/>
          <p:cNvSpPr txBox="1"/>
          <p:nvPr>
            <p:ph idx="1" type="body"/>
          </p:nvPr>
        </p:nvSpPr>
        <p:spPr>
          <a:xfrm>
            <a:off x="5652800" y="3542025"/>
            <a:ext cx="21219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自然語言處理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以中文為主的</a:t>
            </a:r>
            <a:br>
              <a:rPr lang="en" sz="1400"/>
            </a:br>
            <a:r>
              <a:rPr lang="en" sz="1400"/>
              <a:t>文本分析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(9789863796053)</a:t>
            </a:r>
            <a:endParaRPr sz="1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24"/>
          <p:cNvSpPr txBox="1"/>
          <p:nvPr>
            <p:ph idx="1" type="body"/>
          </p:nvPr>
        </p:nvSpPr>
        <p:spPr>
          <a:xfrm>
            <a:off x="1303800" y="-12875"/>
            <a:ext cx="7030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宋吉永、陳姿穎、尹相志（2013）。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DATA：讓你看見真實欲望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。臺北市：精誠資訊。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陳為、沈則潛、陶煜波（2014）。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視覺化資料: 100%全腦吸收大數據, 直入神經元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。臺北市：佳魁資訊。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鄭捷（2018）。自然語言處理: 用人工智慧看懂中文。臺北市：佳魁數位。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Bird, S.、Klein, E.、Loper, E.（2014）。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Python自然语言处理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（陈涛譯）。北京：人民邮电出版社。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本丸 Ben Wan. (2019, April 10). 什麼時候ＵＸ跟數據成為了最可怕的武器 — 從《脫歐之戰》反觀台灣.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本丸 Ben Wan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Binder, J. M., &amp; Jennings, C. (2014). Visibility and meaning in topic models and 18th-century subject indexes.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Literary and Linguistic Computing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(3), 405-411.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10.1093/llc/fqu017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7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Blei, D. M. (2012). Probabilistic Topic Models.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Commun. ACM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(4), 77–84.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10.1145/2133806.2133826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9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Butler, D. (2011). Computing giants launch free science metrics.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476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(7358), 18-18.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10.1038/476018a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1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Chang, H. M., Huang, E. W., Hou, I. C., Liu, H. Y., Li, F. S., &amp; Chiou, S. F. (2019). Using a Text Mining Approach to Explore the Recording Quality of a Nursing Record System.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Nursing Research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(3), e27.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10.1097/jnr.0000000000000295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3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Coburn, A. (2005). Text Modeling and Visualization with Network Graphs.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Digital Humanities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University of Victoria, British Columbia, Canada.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Collins, C., Viegas, F. B., &amp; Wattenberg, M. (2009). Parallel Tag Clouds to explore and analyze faceted text corpora.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2009 IEEE Symposium on Visual Analytics Science and Technology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91-98).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10.1109/VAST.2009.5333443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5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Collins, Christopher, Carpendale, S., &amp; Penn, G. (2009). DocuBurst: Visualizing Document Content using Language Structure.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Graphics Forum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(3), 1039-1046.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10.1111/j.1467-8659.2009.01439.x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7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977" name="Google Shape;1977;p1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8" name="Google Shape;1978;p124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79" name="Google Shape;1979;p12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80" name="Google Shape;1980;p12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81" name="Google Shape;1981;p124"/>
          <p:cNvSpPr txBox="1"/>
          <p:nvPr>
            <p:ph type="title"/>
          </p:nvPr>
        </p:nvSpPr>
        <p:spPr>
          <a:xfrm>
            <a:off x="658100" y="773750"/>
            <a:ext cx="591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參考資料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125"/>
          <p:cNvSpPr txBox="1"/>
          <p:nvPr>
            <p:ph idx="1" type="body"/>
          </p:nvPr>
        </p:nvSpPr>
        <p:spPr>
          <a:xfrm>
            <a:off x="1303800" y="0"/>
            <a:ext cx="7030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Connolly, S. (2012, May 14). 7 Key Drivers for the Big Data Market.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Hortonworks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June 2, 2019,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https://hortonworks.com/blog/7-key-drivers-for-the-big-data-market/</a:t>
            </a:r>
            <a:endParaRPr sz="900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Ham, F. van, Wattenberg, M., &amp; Viégas, F. B. (2009). Mapping Text with Phrase Nets.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Transactions on Visualization and Computer Graphics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doi:</a:t>
            </a:r>
            <a:r>
              <a:rPr lang="en" sz="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10.1109/TVCG.2009.165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Havre, S., Hetzler, B., &amp; Nowell, L. (2000). ThemeRiver: visualizing theme changes over time.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Symposium on Information Visualization 2000. INFOVIS 2000. Proceedings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115-123).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10.1109/INFVIS.2000.885098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Heuser, R., Algee-Hewitt, M., &amp; Lockhart, A. (2016). Mapping the Emotions of London in Fiction, 1700–1900: A Crowdsourcing Experiment.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Literary Mapping in the Digital Age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25-46).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10.4324/9781315592596-12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0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Jänicke, S., Geßner, A., Büchler, M., &amp; Scheuermann, G. (2014). Visualizations for Text Re-use.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2014 International Conference on Information Visualization Theory and Applications (IVAPP)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59-70).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Jänicke, Stefan, Geßner, A., Franzini, G., Terras, M., Mahony, S., &amp; Scheuermann, G. (2015). TRAViz: A Visualization for Variant Graphs.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Scholarship in the Humanities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(suppl_1), i83-i99.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10.1093/llc/fqv049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2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Klein, L. F. (2012). Social network analysis and visualization in ‘the papers of thomas jefferson.’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Digital Humanities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(9), 12.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Lettier. (2018, February 23). Your Guide to Latent Dirichlet Allocation.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Lettier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https://medium.com/@lettier/how-does-lda-work-ill-explain-using-emoji-108abf40fa7d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5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Liu, S., Zhou, M. X., Pan, S., Song, Y., Qian, W., Cai, W., et al. (2012). TIARA: Interactive, Topic-Based Visual Text Summarization and Analysis.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Trans. Intell. Syst. Technol.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25:1–25:28.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10.1145/2089094.2089101</a:t>
            </a:r>
            <a:endParaRPr/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 Cartoons. (2013, March 26). New co-authored post and my 1st ever cartoon on Big Data! Full-size cartoon to come.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 Cartoons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cebook.com/manucartoons/photos/a.113566055350963/549179125122985/?type=3&amp;__xts__%5B0%5D=68.ARAYGabAk-tAK37OktEi-emoKqSU8RbReNymfAMgiXKJAU56ROFWtbE_nnj1mCe_NmfoCZEsLZwf9kk96WQVFEXscuKqo8T9vJyJshNyPYWGiYOr_j1Vdjll14OOKWs0pFYRUGWtb7zO2YRRWCqcyNGs_q2Xsw7dw5cqgESF5MaVejZOOulo3Wxu2vq56nhf_q-9r9WyE1ixVlpV4DiiAr-SXmy2lIZ6Zvab0cry-13b0LpJ0QdVDKXK5kiluVIE1OHv-kRbOhntqwS99WxGdrxuamU3yM8fIbkOGy8rWIw7OLvU6rZIl9W1zRkbfW8_7Wg&amp;__tn__=-R</a:t>
            </a:r>
            <a:endParaRPr sz="900"/>
          </a:p>
        </p:txBody>
      </p:sp>
      <p:sp>
        <p:nvSpPr>
          <p:cNvPr id="1987" name="Google Shape;1987;p1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8" name="Google Shape;1988;p125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89" name="Google Shape;1989;p12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90" name="Google Shape;1990;p12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91" name="Google Shape;1991;p125"/>
          <p:cNvSpPr txBox="1"/>
          <p:nvPr>
            <p:ph type="title"/>
          </p:nvPr>
        </p:nvSpPr>
        <p:spPr>
          <a:xfrm>
            <a:off x="658100" y="773750"/>
            <a:ext cx="591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參考資料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人智中心PP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BCCE5"/>
      </a:accent1>
      <a:accent2>
        <a:srgbClr val="A596CC"/>
      </a:accent2>
      <a:accent3>
        <a:srgbClr val="65D5C0"/>
      </a:accent3>
      <a:accent4>
        <a:srgbClr val="F2CF7D"/>
      </a:accent4>
      <a:accent5>
        <a:srgbClr val="338BCA"/>
      </a:accent5>
      <a:accent6>
        <a:srgbClr val="323232"/>
      </a:accent6>
      <a:hlink>
        <a:srgbClr val="CCCCC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